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74211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5D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4660"/>
  </p:normalViewPr>
  <p:slideViewPr>
    <p:cSldViewPr snapToGrid="0">
      <p:cViewPr>
        <p:scale>
          <a:sx n="100" d="100"/>
          <a:sy n="100" d="100"/>
        </p:scale>
        <p:origin x="1829" y="-28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presProps" Target="presProp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ableStyles" Target="tableStyles.xml" />
  <Relationship Id="rId5" Type="http://schemas.openxmlformats.org/officeDocument/2006/relationships/theme" Target="theme/theme1.xml" />
  <Relationship Id="rId4" Type="http://schemas.openxmlformats.org/officeDocument/2006/relationships/viewProps" Target="viewProps.xml" />
</Relationship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CAB5-1575-48BC-90A5-BE21A82732E9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7A0D-4EE9-4B97-AB35-F5979A88A2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539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CAB5-1575-48BC-90A5-BE21A82732E9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7A0D-4EE9-4B97-AB35-F5979A88A2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480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CAB5-1575-48BC-90A5-BE21A82732E9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7A0D-4EE9-4B97-AB35-F5979A88A2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979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CAB5-1575-48BC-90A5-BE21A82732E9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7A0D-4EE9-4B97-AB35-F5979A88A2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599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CAB5-1575-48BC-90A5-BE21A82732E9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7A0D-4EE9-4B97-AB35-F5979A88A2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631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CAB5-1575-48BC-90A5-BE21A82732E9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7A0D-4EE9-4B97-AB35-F5979A88A2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82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CAB5-1575-48BC-90A5-BE21A82732E9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7A0D-4EE9-4B97-AB35-F5979A88A2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771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CAB5-1575-48BC-90A5-BE21A82732E9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7A0D-4EE9-4B97-AB35-F5979A88A2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4326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CAB5-1575-48BC-90A5-BE21A82732E9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7A0D-4EE9-4B97-AB35-F5979A88A2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854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CAB5-1575-48BC-90A5-BE21A82732E9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7A0D-4EE9-4B97-AB35-F5979A88A2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919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CAB5-1575-48BC-90A5-BE21A82732E9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7A0D-4EE9-4B97-AB35-F5979A88A2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766645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CCAB5-1575-48BC-90A5-BE21A82732E9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87A0D-4EE9-4B97-AB35-F5979A88A2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477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866167" y="2420315"/>
            <a:ext cx="2600992" cy="432000"/>
          </a:xfrm>
          <a:prstGeom prst="roundRect">
            <a:avLst>
              <a:gd name="adj" fmla="val 10357"/>
            </a:avLst>
          </a:prstGeom>
          <a:noFill/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r>
              <a:rPr kumimoji="1" lang="ja-JP" altLang="en-US" sz="1300" b="1" dirty="0" smtClean="0">
                <a:solidFill>
                  <a:schemeClr val="tx1"/>
                </a:solidFill>
              </a:rPr>
              <a:t>第１回 計画部会</a:t>
            </a:r>
            <a:endParaRPr kumimoji="1" lang="en-US" altLang="ja-JP" sz="1300" b="1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</a:rPr>
              <a:t>・総合計画の構成の審議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7" name="ホームベース 6"/>
          <p:cNvSpPr/>
          <p:nvPr/>
        </p:nvSpPr>
        <p:spPr>
          <a:xfrm rot="5400000">
            <a:off x="3990596" y="2728538"/>
            <a:ext cx="1044839" cy="360000"/>
          </a:xfrm>
          <a:prstGeom prst="homePlate">
            <a:avLst>
              <a:gd name="adj" fmla="val 34760"/>
            </a:avLst>
          </a:prstGeom>
          <a:solidFill>
            <a:srgbClr val="345D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0" rIns="0" bIns="0" rtlCol="0" anchor="ctr"/>
          <a:lstStyle/>
          <a:p>
            <a:pPr algn="ctr">
              <a:lnSpc>
                <a:spcPts val="1300"/>
              </a:lnSpc>
            </a:pPr>
            <a:r>
              <a:rPr kumimoji="1" lang="ja-JP" altLang="en-US" sz="1200" b="1" spc="-100" dirty="0" smtClean="0"/>
              <a:t>道</a:t>
            </a:r>
            <a:endParaRPr kumimoji="1" lang="en-US" altLang="ja-JP" sz="1200" b="1" spc="-100" dirty="0" smtClean="0"/>
          </a:p>
          <a:p>
            <a:pPr algn="ctr">
              <a:lnSpc>
                <a:spcPts val="1300"/>
              </a:lnSpc>
            </a:pPr>
            <a:r>
              <a:rPr kumimoji="1" lang="ja-JP" altLang="en-US" sz="1200" b="1" spc="-100" dirty="0" smtClean="0"/>
              <a:t>民</a:t>
            </a:r>
            <a:endParaRPr kumimoji="1" lang="en-US" altLang="ja-JP" sz="1200" b="1" spc="-100" dirty="0" smtClean="0"/>
          </a:p>
          <a:p>
            <a:pPr algn="ctr">
              <a:lnSpc>
                <a:spcPts val="1300"/>
              </a:lnSpc>
            </a:pPr>
            <a:r>
              <a:rPr kumimoji="1" lang="ja-JP" altLang="en-US" sz="1200" b="1" spc="-100" dirty="0" smtClean="0"/>
              <a:t>意</a:t>
            </a:r>
            <a:endParaRPr kumimoji="1" lang="en-US" altLang="ja-JP" sz="1200" b="1" spc="-100" dirty="0" smtClean="0"/>
          </a:p>
          <a:p>
            <a:pPr algn="ctr">
              <a:lnSpc>
                <a:spcPts val="1300"/>
              </a:lnSpc>
            </a:pPr>
            <a:r>
              <a:rPr kumimoji="1" lang="ja-JP" altLang="en-US" sz="1200" b="1" spc="-100" dirty="0" smtClean="0"/>
              <a:t>向</a:t>
            </a:r>
            <a:endParaRPr kumimoji="1" lang="en-US" altLang="ja-JP" sz="1200" b="1" spc="-100" dirty="0" smtClean="0"/>
          </a:p>
          <a:p>
            <a:pPr algn="ctr">
              <a:lnSpc>
                <a:spcPts val="1300"/>
              </a:lnSpc>
            </a:pPr>
            <a:r>
              <a:rPr kumimoji="1" lang="ja-JP" altLang="en-US" sz="1200" b="1" spc="-100" dirty="0" smtClean="0"/>
              <a:t>調</a:t>
            </a:r>
            <a:endParaRPr kumimoji="1" lang="en-US" altLang="ja-JP" sz="1200" b="1" spc="-100" dirty="0" smtClean="0"/>
          </a:p>
          <a:p>
            <a:pPr algn="ctr">
              <a:lnSpc>
                <a:spcPts val="1300"/>
              </a:lnSpc>
            </a:pPr>
            <a:r>
              <a:rPr kumimoji="1" lang="ja-JP" altLang="en-US" sz="1200" b="1" spc="-100" dirty="0" smtClean="0"/>
              <a:t>査</a:t>
            </a:r>
            <a:endParaRPr kumimoji="1" lang="ja-JP" altLang="en-US" sz="1200" b="1" spc="-100" dirty="0"/>
          </a:p>
        </p:txBody>
      </p:sp>
      <p:sp>
        <p:nvSpPr>
          <p:cNvPr id="8" name="角丸四角形 7"/>
          <p:cNvSpPr/>
          <p:nvPr/>
        </p:nvSpPr>
        <p:spPr>
          <a:xfrm>
            <a:off x="866167" y="3596149"/>
            <a:ext cx="2600992" cy="585405"/>
          </a:xfrm>
          <a:prstGeom prst="roundRect">
            <a:avLst>
              <a:gd name="adj" fmla="val 5943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300" b="1" dirty="0" smtClean="0">
                <a:solidFill>
                  <a:schemeClr val="tx1"/>
                </a:solidFill>
              </a:rPr>
              <a:t>第２回 計画部会</a:t>
            </a:r>
            <a:endParaRPr kumimoji="1" lang="en-US" altLang="ja-JP" sz="1300" b="1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</a:rPr>
              <a:t>・意向調査結果概要報告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・総合計画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（素案）の審議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4122266" y="3578963"/>
            <a:ext cx="1650646" cy="200326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結果とりまとめ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866944" y="6080787"/>
            <a:ext cx="2673816" cy="616662"/>
          </a:xfrm>
          <a:prstGeom prst="roundRect">
            <a:avLst>
              <a:gd name="adj" fmla="val 10947"/>
            </a:avLst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r>
              <a:rPr kumimoji="1" lang="ja-JP" altLang="en-US" sz="1300" b="1" dirty="0" smtClean="0">
                <a:solidFill>
                  <a:schemeClr val="tx1"/>
                </a:solidFill>
              </a:rPr>
              <a:t>第３回 計画部会</a:t>
            </a:r>
            <a:endParaRPr kumimoji="1" lang="en-US" altLang="ja-JP" sz="1300" b="1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</a:rPr>
              <a:t>・</a:t>
            </a:r>
            <a:r>
              <a:rPr kumimoji="1" lang="ja-JP" altLang="en-US" sz="1200" spc="-100" dirty="0" smtClean="0">
                <a:solidFill>
                  <a:schemeClr val="tx1"/>
                </a:solidFill>
              </a:rPr>
              <a:t>市町村意見、パブコメ結果概要報告</a:t>
            </a:r>
            <a:endParaRPr kumimoji="1" lang="en-US" altLang="ja-JP" sz="1200" spc="-100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・総合計画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（案・事務局案）の審議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866166" y="7192329"/>
            <a:ext cx="2674593" cy="1080000"/>
          </a:xfrm>
          <a:prstGeom prst="roundRect">
            <a:avLst>
              <a:gd name="adj" fmla="val 6090"/>
            </a:avLst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0" rtlCol="0" anchor="ctr"/>
          <a:lstStyle/>
          <a:p>
            <a:r>
              <a:rPr kumimoji="1" lang="ja-JP" altLang="en-US" sz="1300" b="1" dirty="0" smtClean="0">
                <a:solidFill>
                  <a:schemeClr val="tx1"/>
                </a:solidFill>
              </a:rPr>
              <a:t>第４回 計画部会</a:t>
            </a:r>
            <a:endParaRPr kumimoji="1" lang="en-US" altLang="ja-JP" sz="1300" b="1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・総合計画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（案）の審議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kumimoji="1" lang="ja-JP" altLang="en-US" sz="1300" b="1" dirty="0" smtClean="0">
                <a:solidFill>
                  <a:schemeClr val="tx1"/>
                </a:solidFill>
              </a:rPr>
              <a:t>総合開発委員会</a:t>
            </a:r>
            <a:endParaRPr kumimoji="1" lang="en-US" altLang="ja-JP" sz="1300" b="1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</a:rPr>
              <a:t>・部会検討結果の報告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・総合計画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（案）の審議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23767" y="659011"/>
            <a:ext cx="5774499" cy="3695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北海道総合計画の見直しに向けた検討スケジュール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4156355" y="5715123"/>
            <a:ext cx="1616557" cy="204997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結果とりまとめ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661790" y="244050"/>
            <a:ext cx="1039327" cy="31496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36000"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資 料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　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１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山形 15"/>
          <p:cNvSpPr/>
          <p:nvPr/>
        </p:nvSpPr>
        <p:spPr>
          <a:xfrm rot="9780000">
            <a:off x="3484734" y="3632250"/>
            <a:ext cx="612000" cy="211680"/>
          </a:xfrm>
          <a:prstGeom prst="chevron">
            <a:avLst/>
          </a:prstGeom>
          <a:gradFill flip="none" rotWithShape="1">
            <a:gsLst>
              <a:gs pos="0">
                <a:srgbClr val="002060">
                  <a:tint val="66000"/>
                  <a:satMod val="160000"/>
                </a:srgbClr>
              </a:gs>
              <a:gs pos="50000">
                <a:srgbClr val="002060">
                  <a:tint val="44500"/>
                  <a:satMod val="160000"/>
                </a:srgbClr>
              </a:gs>
              <a:gs pos="100000">
                <a:srgbClr val="00206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1" name="角丸四角形 20"/>
          <p:cNvSpPr/>
          <p:nvPr/>
        </p:nvSpPr>
        <p:spPr>
          <a:xfrm rot="20640000">
            <a:off x="3509489" y="3667311"/>
            <a:ext cx="540000" cy="168338"/>
          </a:xfrm>
          <a:prstGeom prst="round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反映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237541" y="1099711"/>
            <a:ext cx="295860" cy="8486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</a:rPr>
              <a:t>～４月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29063" y="1099710"/>
            <a:ext cx="6176392" cy="847082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正方形/長方形 27"/>
          <p:cNvSpPr/>
          <p:nvPr/>
        </p:nvSpPr>
        <p:spPr>
          <a:xfrm>
            <a:off x="233203" y="1972694"/>
            <a:ext cx="295860" cy="15274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</a:rPr>
              <a:t>５月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29063" y="1973377"/>
            <a:ext cx="6172054" cy="1524705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正方形/長方形 34"/>
          <p:cNvSpPr/>
          <p:nvPr/>
        </p:nvSpPr>
        <p:spPr>
          <a:xfrm>
            <a:off x="233203" y="3530227"/>
            <a:ext cx="295860" cy="138826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</a:rPr>
              <a:t>６月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529063" y="3530227"/>
            <a:ext cx="6172054" cy="138574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正方形/長方形 36"/>
          <p:cNvSpPr/>
          <p:nvPr/>
        </p:nvSpPr>
        <p:spPr>
          <a:xfrm>
            <a:off x="233203" y="4937929"/>
            <a:ext cx="295860" cy="10559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</a:rPr>
              <a:t>７月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529063" y="4937928"/>
            <a:ext cx="6172054" cy="1055946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正方形/長方形 38"/>
          <p:cNvSpPr/>
          <p:nvPr/>
        </p:nvSpPr>
        <p:spPr>
          <a:xfrm>
            <a:off x="233203" y="6020547"/>
            <a:ext cx="295860" cy="10874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</a:rPr>
              <a:t>８月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529063" y="6021235"/>
            <a:ext cx="6172054" cy="1085431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正方形/長方形 40"/>
          <p:cNvSpPr/>
          <p:nvPr/>
        </p:nvSpPr>
        <p:spPr>
          <a:xfrm>
            <a:off x="233202" y="7139203"/>
            <a:ext cx="295861" cy="17115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</a:rPr>
              <a:t>９月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529063" y="7139203"/>
            <a:ext cx="6172054" cy="1708841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山形 28"/>
          <p:cNvSpPr/>
          <p:nvPr/>
        </p:nvSpPr>
        <p:spPr>
          <a:xfrm rot="9780000">
            <a:off x="3484734" y="5814280"/>
            <a:ext cx="612000" cy="211680"/>
          </a:xfrm>
          <a:prstGeom prst="chevron">
            <a:avLst/>
          </a:prstGeom>
          <a:gradFill flip="none" rotWithShape="1">
            <a:gsLst>
              <a:gs pos="0">
                <a:srgbClr val="002060">
                  <a:tint val="66000"/>
                  <a:satMod val="160000"/>
                </a:srgbClr>
              </a:gs>
              <a:gs pos="50000">
                <a:srgbClr val="002060">
                  <a:tint val="44500"/>
                  <a:satMod val="160000"/>
                </a:srgbClr>
              </a:gs>
              <a:gs pos="100000">
                <a:srgbClr val="00206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0" name="角丸四角形 29"/>
          <p:cNvSpPr/>
          <p:nvPr/>
        </p:nvSpPr>
        <p:spPr>
          <a:xfrm rot="20640000">
            <a:off x="3509489" y="5849341"/>
            <a:ext cx="540000" cy="168338"/>
          </a:xfrm>
          <a:prstGeom prst="round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反映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5862656" y="2199778"/>
            <a:ext cx="576000" cy="2049134"/>
            <a:chOff x="5752928" y="2589374"/>
            <a:chExt cx="576000" cy="1548000"/>
          </a:xfrm>
          <a:solidFill>
            <a:srgbClr val="345DA6"/>
          </a:solidFill>
        </p:grpSpPr>
        <p:sp>
          <p:nvSpPr>
            <p:cNvPr id="27" name="ホームベース 26"/>
            <p:cNvSpPr/>
            <p:nvPr/>
          </p:nvSpPr>
          <p:spPr>
            <a:xfrm rot="5400000">
              <a:off x="5266928" y="3075374"/>
              <a:ext cx="1548000" cy="576000"/>
            </a:xfrm>
            <a:prstGeom prst="homePlate">
              <a:avLst>
                <a:gd name="adj" fmla="val 3137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tIns="0" bIns="0" rtlCol="0" anchor="ctr"/>
            <a:lstStyle/>
            <a:p>
              <a:pPr algn="ctr"/>
              <a:endParaRPr kumimoji="1" lang="en-US" altLang="ja-JP" sz="1200" b="1" spc="-100" dirty="0" smtClean="0"/>
            </a:p>
          </p:txBody>
        </p:sp>
        <p:sp>
          <p:nvSpPr>
            <p:cNvPr id="2" name="テキスト ボックス 1"/>
            <p:cNvSpPr txBox="1"/>
            <p:nvPr/>
          </p:nvSpPr>
          <p:spPr>
            <a:xfrm>
              <a:off x="5767648" y="2817292"/>
              <a:ext cx="553998" cy="1106512"/>
            </a:xfrm>
            <a:prstGeom prst="rect">
              <a:avLst/>
            </a:prstGeom>
            <a:grp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1200" b="1" spc="100" dirty="0" smtClean="0">
                  <a:solidFill>
                    <a:schemeClr val="bg1"/>
                  </a:solidFill>
                </a:rPr>
                <a:t>地域づくり</a:t>
              </a:r>
              <a:endParaRPr kumimoji="1" lang="en-US" altLang="ja-JP" sz="1200" b="1" spc="100" dirty="0" smtClean="0">
                <a:solidFill>
                  <a:schemeClr val="bg1"/>
                </a:solidFill>
              </a:endParaRPr>
            </a:p>
            <a:p>
              <a:r>
                <a:rPr kumimoji="1" lang="ja-JP" altLang="en-US" sz="1200" b="1" spc="100" dirty="0" smtClean="0">
                  <a:solidFill>
                    <a:schemeClr val="bg1"/>
                  </a:solidFill>
                </a:rPr>
                <a:t>連携会議等</a:t>
              </a:r>
              <a:endParaRPr kumimoji="1" lang="ja-JP" altLang="en-US" sz="1200" b="1" spc="100" dirty="0">
                <a:solidFill>
                  <a:schemeClr val="bg1"/>
                </a:solidFill>
              </a:endParaRPr>
            </a:p>
          </p:txBody>
        </p:sp>
      </p:grpSp>
      <p:sp>
        <p:nvSpPr>
          <p:cNvPr id="17" name="ホームベース 16"/>
          <p:cNvSpPr/>
          <p:nvPr/>
        </p:nvSpPr>
        <p:spPr>
          <a:xfrm rot="5400000">
            <a:off x="3746303" y="4758860"/>
            <a:ext cx="1512000" cy="360000"/>
          </a:xfrm>
          <a:prstGeom prst="homePlate">
            <a:avLst>
              <a:gd name="adj" fmla="val 31373"/>
            </a:avLst>
          </a:prstGeom>
          <a:solidFill>
            <a:srgbClr val="345D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tIns="0" bIns="0" rtlCol="0" anchor="ctr"/>
          <a:lstStyle/>
          <a:p>
            <a:pPr algn="ctr"/>
            <a:r>
              <a:rPr kumimoji="1" lang="ja-JP" altLang="en-US" sz="1200" b="1" spc="-100" dirty="0" smtClean="0"/>
              <a:t>市</a:t>
            </a:r>
            <a:endParaRPr kumimoji="1" lang="en-US" altLang="ja-JP" sz="1200" b="1" spc="-100" dirty="0" smtClean="0"/>
          </a:p>
          <a:p>
            <a:pPr algn="ctr"/>
            <a:r>
              <a:rPr kumimoji="1" lang="ja-JP" altLang="en-US" sz="1200" b="1" spc="-100" dirty="0" smtClean="0"/>
              <a:t>町</a:t>
            </a:r>
            <a:endParaRPr kumimoji="1" lang="en-US" altLang="ja-JP" sz="1200" b="1" spc="-100" dirty="0" smtClean="0"/>
          </a:p>
          <a:p>
            <a:pPr algn="ctr"/>
            <a:r>
              <a:rPr kumimoji="1" lang="ja-JP" altLang="en-US" sz="1200" b="1" spc="-100" dirty="0" smtClean="0"/>
              <a:t>村</a:t>
            </a:r>
            <a:endParaRPr kumimoji="1" lang="en-US" altLang="ja-JP" sz="1200" b="1" spc="-100" dirty="0" smtClean="0"/>
          </a:p>
          <a:p>
            <a:pPr algn="ctr"/>
            <a:r>
              <a:rPr kumimoji="1" lang="ja-JP" altLang="en-US" sz="1200" b="1" spc="-100" dirty="0" smtClean="0"/>
              <a:t>意</a:t>
            </a:r>
            <a:endParaRPr kumimoji="1" lang="en-US" altLang="ja-JP" sz="1200" b="1" spc="-100" dirty="0" smtClean="0"/>
          </a:p>
          <a:p>
            <a:pPr algn="ctr"/>
            <a:r>
              <a:rPr kumimoji="1" lang="ja-JP" altLang="en-US" sz="1200" b="1" spc="-100" dirty="0" smtClean="0"/>
              <a:t>見</a:t>
            </a:r>
            <a:endParaRPr kumimoji="1" lang="en-US" altLang="ja-JP" sz="1200" b="1" spc="-100" dirty="0" smtClean="0"/>
          </a:p>
          <a:p>
            <a:pPr algn="ctr"/>
            <a:r>
              <a:rPr kumimoji="1" lang="ja-JP" altLang="en-US" sz="1200" b="1" spc="-100" dirty="0" smtClean="0"/>
              <a:t>聴</a:t>
            </a:r>
            <a:endParaRPr kumimoji="1" lang="en-US" altLang="ja-JP" sz="1200" b="1" spc="-100" dirty="0" smtClean="0"/>
          </a:p>
          <a:p>
            <a:pPr algn="ctr"/>
            <a:r>
              <a:rPr kumimoji="1" lang="ja-JP" altLang="en-US" sz="1200" b="1" spc="-100" dirty="0" smtClean="0"/>
              <a:t>取</a:t>
            </a:r>
            <a:endParaRPr kumimoji="1" lang="ja-JP" altLang="en-US" sz="1200" b="1" spc="-100" dirty="0"/>
          </a:p>
        </p:txBody>
      </p:sp>
      <p:sp>
        <p:nvSpPr>
          <p:cNvPr id="18" name="ホームベース 17"/>
          <p:cNvSpPr/>
          <p:nvPr/>
        </p:nvSpPr>
        <p:spPr>
          <a:xfrm rot="5400000">
            <a:off x="4630763" y="4757833"/>
            <a:ext cx="1512000" cy="360000"/>
          </a:xfrm>
          <a:prstGeom prst="homePlate">
            <a:avLst>
              <a:gd name="adj" fmla="val 31373"/>
            </a:avLst>
          </a:prstGeom>
          <a:solidFill>
            <a:srgbClr val="345D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36000" rIns="36000" bIns="36000" rtlCol="0" anchor="ctr"/>
          <a:lstStyle/>
          <a:p>
            <a:pPr algn="ctr">
              <a:lnSpc>
                <a:spcPts val="1100"/>
              </a:lnSpc>
            </a:pPr>
            <a:r>
              <a:rPr kumimoji="1" lang="ja-JP" altLang="en-US" sz="1200" b="1" dirty="0" smtClean="0"/>
              <a:t>パ</a:t>
            </a:r>
            <a:endParaRPr kumimoji="1" lang="en-US" altLang="ja-JP" sz="1200" b="1" dirty="0" smtClean="0"/>
          </a:p>
          <a:p>
            <a:pPr algn="ctr">
              <a:lnSpc>
                <a:spcPts val="1100"/>
              </a:lnSpc>
            </a:pPr>
            <a:r>
              <a:rPr kumimoji="1" lang="ja-JP" altLang="en-US" sz="1200" b="1" dirty="0" smtClean="0"/>
              <a:t>ブ</a:t>
            </a:r>
            <a:endParaRPr kumimoji="1" lang="en-US" altLang="ja-JP" sz="1200" b="1" dirty="0" smtClean="0"/>
          </a:p>
          <a:p>
            <a:pPr algn="ctr">
              <a:lnSpc>
                <a:spcPts val="1100"/>
              </a:lnSpc>
            </a:pPr>
            <a:r>
              <a:rPr kumimoji="1" lang="ja-JP" altLang="en-US" sz="1200" b="1" dirty="0" smtClean="0"/>
              <a:t>リ</a:t>
            </a:r>
            <a:endParaRPr kumimoji="1" lang="en-US" altLang="ja-JP" sz="1200" b="1" dirty="0" smtClean="0"/>
          </a:p>
          <a:p>
            <a:pPr algn="ctr">
              <a:lnSpc>
                <a:spcPts val="1100"/>
              </a:lnSpc>
            </a:pPr>
            <a:r>
              <a:rPr kumimoji="1" lang="ja-JP" altLang="en-US" sz="1200" b="1" dirty="0" smtClean="0"/>
              <a:t>ッ</a:t>
            </a:r>
            <a:endParaRPr kumimoji="1" lang="en-US" altLang="ja-JP" sz="1200" b="1" dirty="0" smtClean="0"/>
          </a:p>
          <a:p>
            <a:pPr algn="ctr">
              <a:lnSpc>
                <a:spcPts val="1100"/>
              </a:lnSpc>
            </a:pPr>
            <a:r>
              <a:rPr kumimoji="1" lang="ja-JP" altLang="en-US" sz="1200" b="1" dirty="0" smtClean="0"/>
              <a:t>ク</a:t>
            </a:r>
            <a:endParaRPr kumimoji="1" lang="en-US" altLang="ja-JP" sz="1200" b="1" dirty="0" smtClean="0"/>
          </a:p>
          <a:p>
            <a:pPr algn="ctr">
              <a:lnSpc>
                <a:spcPts val="1100"/>
              </a:lnSpc>
            </a:pPr>
            <a:r>
              <a:rPr kumimoji="1" lang="ja-JP" altLang="en-US" sz="1200" b="1" dirty="0" smtClean="0"/>
              <a:t>コ</a:t>
            </a:r>
            <a:endParaRPr kumimoji="1" lang="en-US" altLang="ja-JP" sz="1200" b="1" dirty="0" smtClean="0"/>
          </a:p>
          <a:p>
            <a:pPr algn="ctr">
              <a:lnSpc>
                <a:spcPts val="1100"/>
              </a:lnSpc>
            </a:pPr>
            <a:r>
              <a:rPr kumimoji="1" lang="ja-JP" altLang="en-US" sz="1200" b="1" dirty="0" smtClean="0"/>
              <a:t>メ</a:t>
            </a:r>
            <a:endParaRPr kumimoji="1" lang="en-US" altLang="ja-JP" sz="1200" b="1" dirty="0" smtClean="0"/>
          </a:p>
          <a:p>
            <a:pPr algn="ctr">
              <a:lnSpc>
                <a:spcPts val="1100"/>
              </a:lnSpc>
            </a:pPr>
            <a:r>
              <a:rPr kumimoji="1" lang="ja-JP" altLang="en-US" sz="1200" b="1" dirty="0" smtClean="0"/>
              <a:t>ン</a:t>
            </a:r>
            <a:endParaRPr kumimoji="1" lang="en-US" altLang="ja-JP" sz="1200" b="1" dirty="0" smtClean="0"/>
          </a:p>
          <a:p>
            <a:pPr algn="ctr">
              <a:lnSpc>
                <a:spcPts val="1100"/>
              </a:lnSpc>
            </a:pPr>
            <a:r>
              <a:rPr kumimoji="1" lang="ja-JP" altLang="en-US" sz="1200" b="1" dirty="0" smtClean="0"/>
              <a:t>ト</a:t>
            </a:r>
            <a:endParaRPr kumimoji="1" lang="ja-JP" altLang="en-US" sz="1200" b="1" dirty="0"/>
          </a:p>
        </p:txBody>
      </p:sp>
      <p:sp>
        <p:nvSpPr>
          <p:cNvPr id="13" name="ホームベース 12"/>
          <p:cNvSpPr/>
          <p:nvPr/>
        </p:nvSpPr>
        <p:spPr>
          <a:xfrm rot="5400000">
            <a:off x="4176509" y="1957151"/>
            <a:ext cx="2318572" cy="629043"/>
          </a:xfrm>
          <a:prstGeom prst="homePlate">
            <a:avLst>
              <a:gd name="adj" fmla="val 28680"/>
            </a:avLst>
          </a:prstGeom>
          <a:solidFill>
            <a:srgbClr val="345D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8000" tIns="0" bIns="0" rtlCol="0" anchor="ctr"/>
          <a:lstStyle/>
          <a:p>
            <a:pPr algn="ctr"/>
            <a:r>
              <a:rPr kumimoji="1" lang="ja-JP" altLang="en-US" sz="1200" b="1" spc="-100" dirty="0" smtClean="0"/>
              <a:t>企業・</a:t>
            </a:r>
            <a:r>
              <a:rPr kumimoji="1" lang="en-US" altLang="ja-JP" sz="1200" b="1" spc="-100" dirty="0" smtClean="0"/>
              <a:t/>
            </a:r>
            <a:br>
              <a:rPr kumimoji="1" lang="en-US" altLang="ja-JP" sz="1200" b="1" spc="-100" dirty="0" smtClean="0"/>
            </a:br>
            <a:r>
              <a:rPr kumimoji="1" lang="ja-JP" altLang="en-US" sz="1200" b="1" spc="-100" dirty="0" smtClean="0"/>
              <a:t>団体・</a:t>
            </a:r>
            <a:r>
              <a:rPr kumimoji="1" lang="en-US" altLang="ja-JP" sz="1200" b="1" spc="-100" dirty="0" smtClean="0"/>
              <a:t/>
            </a:r>
            <a:br>
              <a:rPr kumimoji="1" lang="en-US" altLang="ja-JP" sz="1200" b="1" spc="-100" dirty="0" smtClean="0"/>
            </a:br>
            <a:r>
              <a:rPr kumimoji="1" lang="ja-JP" altLang="en-US" sz="1200" b="1" dirty="0" smtClean="0"/>
              <a:t>ＮＰＯ</a:t>
            </a:r>
            <a:r>
              <a:rPr kumimoji="1" lang="en-US" altLang="ja-JP" sz="1200" b="1" dirty="0" smtClean="0"/>
              <a:t/>
            </a:r>
            <a:br>
              <a:rPr kumimoji="1" lang="en-US" altLang="ja-JP" sz="1200" b="1" dirty="0" smtClean="0"/>
            </a:br>
            <a:r>
              <a:rPr kumimoji="1" lang="ja-JP" altLang="en-US" sz="1200" b="1" dirty="0" smtClean="0"/>
              <a:t>意向調査</a:t>
            </a:r>
            <a:endParaRPr kumimoji="1" lang="ja-JP" altLang="en-US" sz="1200" b="1" dirty="0"/>
          </a:p>
        </p:txBody>
      </p:sp>
      <p:sp>
        <p:nvSpPr>
          <p:cNvPr id="33" name="角丸四角形 32"/>
          <p:cNvSpPr/>
          <p:nvPr/>
        </p:nvSpPr>
        <p:spPr>
          <a:xfrm>
            <a:off x="866943" y="8331200"/>
            <a:ext cx="2673816" cy="299720"/>
          </a:xfrm>
          <a:prstGeom prst="roundRect">
            <a:avLst>
              <a:gd name="adj" fmla="val 10947"/>
            </a:avLst>
          </a:prstGeom>
          <a:noFill/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r>
              <a:rPr kumimoji="1" lang="ja-JP" altLang="en-US" sz="1300" b="1" dirty="0" smtClean="0">
                <a:solidFill>
                  <a:schemeClr val="tx1"/>
                </a:solidFill>
              </a:rPr>
              <a:t>寳金委員長から知事への答申</a:t>
            </a:r>
            <a:endParaRPr kumimoji="1" lang="en-US" altLang="ja-JP" sz="1200" spc="-100" dirty="0" smtClean="0">
              <a:solidFill>
                <a:schemeClr val="tx1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233203" y="8887164"/>
            <a:ext cx="295860" cy="99086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72000" rIns="72000" rtlCol="0" anchor="ctr"/>
          <a:lstStyle/>
          <a:p>
            <a:pPr algn="ctr"/>
            <a:r>
              <a:rPr kumimoji="1" lang="en-US" altLang="ja-JP" sz="1400" b="1" dirty="0" smtClean="0">
                <a:solidFill>
                  <a:schemeClr val="tx1"/>
                </a:solidFill>
                <a:latin typeface="+mn-ea"/>
              </a:rPr>
              <a:t>10</a:t>
            </a:r>
            <a:r>
              <a:rPr kumimoji="1" lang="ja-JP" altLang="en-US" sz="1400" b="1" dirty="0" smtClean="0">
                <a:solidFill>
                  <a:schemeClr val="tx1"/>
                </a:solidFill>
              </a:rPr>
              <a:t>月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529063" y="8887677"/>
            <a:ext cx="6172054" cy="989064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4" name="角丸四角形 43"/>
          <p:cNvSpPr/>
          <p:nvPr/>
        </p:nvSpPr>
        <p:spPr>
          <a:xfrm>
            <a:off x="866943" y="9073878"/>
            <a:ext cx="2673816" cy="616662"/>
          </a:xfrm>
          <a:prstGeom prst="roundRect">
            <a:avLst>
              <a:gd name="adj" fmla="val 10947"/>
            </a:avLst>
          </a:prstGeom>
          <a:noFill/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r>
              <a:rPr kumimoji="1" lang="ja-JP" altLang="en-US" sz="1300" b="1" dirty="0" smtClean="0">
                <a:solidFill>
                  <a:schemeClr val="tx1"/>
                </a:solidFill>
              </a:rPr>
              <a:t>北海道総合計画推進本部（道）</a:t>
            </a:r>
            <a:endParaRPr kumimoji="1" lang="en-US" altLang="ja-JP" sz="1200" spc="-100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・総合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計画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の決定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48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373</TotalTime>
  <Words>162</Words>
  <Application>Microsoft Office PowerPoint</Application>
  <PresentationFormat>A4 210 x 297 mm</PresentationFormat>
  <Paragraphs>54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38</cp:revision>
  <cp:lastPrinted>2021-07-21T02:38:35Z</cp:lastPrinted>
  <dcterms:created xsi:type="dcterms:W3CDTF">2021-04-14T05:20:56Z</dcterms:created>
  <dcterms:modified xsi:type="dcterms:W3CDTF">2021-07-21T02:42:33Z</dcterms:modified>
</cp:coreProperties>
</file>