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</p:sldIdLst>
  <p:sldSz cx="10707688" cy="7583488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127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hoikuen-ryugaku.com/" TargetMode="Externa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town.assabu.lg.jp/modules/gyosei/content0241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04" y="1109472"/>
            <a:ext cx="5212080" cy="6013704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0784" y="505968"/>
            <a:ext cx="4885944" cy="661720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6888" y="4087368"/>
            <a:ext cx="6330696" cy="347472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758696"/>
            <a:ext cx="5562600" cy="5026152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899160" y="493776"/>
            <a:ext cx="1389888" cy="26212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97500"/>
          </a:bodyPr>
          <a:lstStyle/>
          <a:p>
            <a:pPr indent="0"/>
            <a:r>
              <a:rPr lang="ja" sz="1600" b="1">
                <a:solidFill>
                  <a:srgbClr val="514745"/>
                </a:solidFill>
                <a:latin typeface="MS Mincho"/>
                <a:ea typeface="MS Mincho"/>
              </a:rPr>
              <a:t>体験者の反響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682752" y="1231392"/>
            <a:ext cx="5126736" cy="24688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90000"/>
          </a:bodyPr>
          <a:lstStyle/>
          <a:p>
            <a:pPr indent="0"/>
            <a:r>
              <a:rPr lang="ja" sz="1500" b="1">
                <a:solidFill>
                  <a:srgbClr val="514745"/>
                </a:solidFill>
                <a:latin typeface="MS Mincho"/>
                <a:ea typeface="MS Mincho"/>
              </a:rPr>
              <a:t>「ここに忘れ物をおいていこう！そしたらまた来れるから。」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8278368" y="7226808"/>
            <a:ext cx="1731264" cy="18288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97500"/>
          </a:bodyPr>
          <a:lstStyle/>
          <a:p>
            <a:pPr indent="0"/>
            <a:r>
              <a:rPr lang="en-US" sz="1100">
                <a:solidFill>
                  <a:srgbClr val="CBC8C7"/>
                </a:solidFill>
                <a:latin typeface="Times New Roman"/>
              </a:rPr>
              <a:t>confidential ©KitchHike Inc.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0"/>
            <a:ext cx="10082784" cy="7562088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2807208" y="3032760"/>
            <a:ext cx="5077968" cy="60045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97500"/>
          </a:bodyPr>
          <a:lstStyle/>
          <a:p>
            <a:pPr indent="0"/>
            <a:r>
              <a:rPr lang="en-US" sz="4000" b="1">
                <a:solidFill>
                  <a:srgbClr val="514745"/>
                </a:solidFill>
                <a:latin typeface="MS Mincho"/>
              </a:rPr>
              <a:t>１. </a:t>
            </a:r>
            <a:r>
              <a:rPr lang="ja" sz="4000" b="1">
                <a:solidFill>
                  <a:srgbClr val="514745"/>
                </a:solidFill>
                <a:latin typeface="MS Mincho"/>
                <a:ea typeface="MS Mincho"/>
              </a:rPr>
              <a:t>保育園留学とは？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8278368" y="7226808"/>
            <a:ext cx="1731264" cy="18288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97500"/>
          </a:bodyPr>
          <a:lstStyle/>
          <a:p>
            <a:pPr indent="0"/>
            <a:r>
              <a:rPr lang="en-US" sz="1100">
                <a:solidFill>
                  <a:srgbClr val="CBC8C7"/>
                </a:solidFill>
                <a:latin typeface="Times New Roman"/>
              </a:rPr>
              <a:t>confidential ©KitchHike Inc.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2384" cy="7562088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5824728" y="1886712"/>
            <a:ext cx="3185160" cy="206349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97500"/>
          </a:bodyPr>
          <a:lstStyle/>
          <a:p>
            <a:pPr indent="0">
              <a:spcAft>
                <a:spcPts val="980"/>
              </a:spcAft>
            </a:pPr>
            <a:r>
              <a:rPr lang="ja" sz="1800" b="1">
                <a:solidFill>
                  <a:srgbClr val="514745"/>
                </a:solidFill>
                <a:latin typeface="MS Mincho"/>
                <a:ea typeface="MS Mincho"/>
              </a:rPr>
              <a:t>地域と子育て家族をつなぎ</a:t>
            </a:r>
          </a:p>
          <a:p>
            <a:pPr indent="0">
              <a:spcAft>
                <a:spcPts val="3220"/>
              </a:spcAft>
            </a:pPr>
            <a:r>
              <a:rPr lang="ja" sz="1800" b="1">
                <a:solidFill>
                  <a:srgbClr val="514745"/>
                </a:solidFill>
                <a:latin typeface="MS Mincho"/>
                <a:ea typeface="MS Mincho"/>
              </a:rPr>
              <a:t>未来をつくる留学プログラム</a:t>
            </a:r>
          </a:p>
          <a:p>
            <a:pPr indent="0">
              <a:spcAft>
                <a:spcPts val="700"/>
              </a:spcAft>
            </a:pPr>
            <a:r>
              <a:rPr lang="ja" sz="1200">
                <a:solidFill>
                  <a:srgbClr val="514745"/>
                </a:solidFill>
                <a:latin typeface="MS Mincho"/>
                <a:ea typeface="MS Mincho"/>
              </a:rPr>
              <a:t>家族で地域を訪れ、自然や文化と触れあい、</a:t>
            </a:r>
          </a:p>
          <a:p>
            <a:pPr indent="0">
              <a:spcAft>
                <a:spcPts val="700"/>
              </a:spcAft>
            </a:pPr>
            <a:r>
              <a:rPr lang="ja" sz="1200">
                <a:solidFill>
                  <a:srgbClr val="514745"/>
                </a:solidFill>
                <a:latin typeface="MS Mincho"/>
                <a:ea typeface="MS Mincho"/>
              </a:rPr>
              <a:t>地域への特別な思い入れを育む、</a:t>
            </a:r>
          </a:p>
          <a:p>
            <a:pPr indent="0"/>
            <a:r>
              <a:rPr lang="ja" sz="1200">
                <a:solidFill>
                  <a:srgbClr val="514745"/>
                </a:solidFill>
                <a:latin typeface="MS Mincho"/>
                <a:ea typeface="MS Mincho"/>
              </a:rPr>
              <a:t>暮らしと食育体験を提供します。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32" y="2971800"/>
            <a:ext cx="2816352" cy="3197352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4968" y="2596896"/>
            <a:ext cx="2819400" cy="3572256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800" y="2596896"/>
            <a:ext cx="2819400" cy="3572256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899160" y="493776"/>
            <a:ext cx="1563624" cy="26212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90000"/>
          </a:bodyPr>
          <a:lstStyle/>
          <a:p>
            <a:pPr indent="228600"/>
            <a:r>
              <a:rPr lang="ja" sz="1600" b="1">
                <a:solidFill>
                  <a:srgbClr val="514745"/>
                </a:solidFill>
                <a:latin typeface="MS Mincho"/>
                <a:ea typeface="MS Mincho"/>
              </a:rPr>
              <a:t>保育園留学とは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682752" y="1258824"/>
            <a:ext cx="7370064" cy="34747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97500"/>
          </a:bodyPr>
          <a:lstStyle/>
          <a:p>
            <a:pPr indent="0"/>
            <a:r>
              <a:rPr lang="ja" sz="2200" b="1">
                <a:solidFill>
                  <a:srgbClr val="514745"/>
                </a:solidFill>
                <a:latin typeface="MS Mincho"/>
                <a:ea typeface="MS Mincho"/>
              </a:rPr>
              <a:t>地域と子育て家族をつなぎ、未来をつくる留学プログラム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682752" y="2011680"/>
            <a:ext cx="8702040" cy="50596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97500"/>
          </a:bodyPr>
          <a:lstStyle/>
          <a:p>
            <a:pPr indent="0">
              <a:spcAft>
                <a:spcPts val="630"/>
              </a:spcAft>
            </a:pPr>
            <a:r>
              <a:rPr lang="ja" sz="1200">
                <a:solidFill>
                  <a:srgbClr val="514745"/>
                </a:solidFill>
                <a:latin typeface="MS Mincho"/>
                <a:ea typeface="MS Mincho"/>
              </a:rPr>
              <a:t>厚沢部町の認定こども園「はぜる」をはじめ全国の保育園と公式連携し、内閣府による「一時預かり事業」を活用しています。</a:t>
            </a:r>
          </a:p>
          <a:p>
            <a:pPr indent="0"/>
            <a:r>
              <a:rPr lang="en-US" sz="1300" u="sng">
                <a:solidFill>
                  <a:srgbClr val="0099CC"/>
                </a:solidFill>
                <a:latin typeface="Times New Roman"/>
                <a:hlinkClick r:id="rId5"/>
              </a:rPr>
              <a:t>https://hoikuen-ryugaku.com/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1459992" y="2679192"/>
            <a:ext cx="1316736" cy="25908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97500"/>
          </a:bodyPr>
          <a:lstStyle/>
          <a:p>
            <a:pPr indent="0"/>
            <a:r>
              <a:rPr lang="ja" sz="1600" b="1">
                <a:solidFill>
                  <a:srgbClr val="FFFFFF"/>
                </a:solidFill>
                <a:latin typeface="MS Mincho"/>
                <a:ea typeface="MS Mincho"/>
              </a:rPr>
              <a:t>子どもの未来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960120" y="6385560"/>
            <a:ext cx="2319528" cy="81076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97500"/>
          </a:bodyPr>
          <a:lstStyle/>
          <a:p>
            <a:pPr indent="0" algn="ctr">
              <a:spcAft>
                <a:spcPts val="700"/>
              </a:spcAft>
            </a:pPr>
            <a:r>
              <a:rPr lang="ja" sz="1200">
                <a:solidFill>
                  <a:srgbClr val="514745"/>
                </a:solidFill>
                <a:latin typeface="MS Mincho"/>
                <a:ea typeface="MS Mincho"/>
              </a:rPr>
              <a:t>都市部にはない大自然のなかで</a:t>
            </a:r>
          </a:p>
          <a:p>
            <a:pPr indent="0" algn="ctr">
              <a:spcAft>
                <a:spcPts val="700"/>
              </a:spcAft>
            </a:pPr>
            <a:r>
              <a:rPr lang="ja" sz="1200">
                <a:solidFill>
                  <a:srgbClr val="514745"/>
                </a:solidFill>
                <a:latin typeface="MS Mincho"/>
                <a:ea typeface="MS Mincho"/>
              </a:rPr>
              <a:t>幼少期に刺激的な環境に触れ</a:t>
            </a:r>
          </a:p>
          <a:p>
            <a:pPr indent="0" algn="ctr"/>
            <a:r>
              <a:rPr lang="ja" sz="1200">
                <a:solidFill>
                  <a:srgbClr val="514745"/>
                </a:solidFill>
                <a:latin typeface="MS Mincho"/>
                <a:ea typeface="MS Mincho"/>
              </a:rPr>
              <a:t>心身ともに健やかに育てる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4172712" y="6385560"/>
            <a:ext cx="2337816" cy="81076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67500" lnSpcReduction="20000"/>
          </a:bodyPr>
          <a:lstStyle/>
          <a:p>
            <a:pPr indent="0" algn="ctr">
              <a:lnSpc>
                <a:spcPts val="2388"/>
              </a:lnSpc>
            </a:pPr>
            <a:r>
              <a:rPr lang="ja" sz="1200">
                <a:solidFill>
                  <a:srgbClr val="514745"/>
                </a:solidFill>
                <a:latin typeface="MS Mincho"/>
                <a:ea typeface="MS Mincho"/>
              </a:rPr>
              <a:t>地域の遊休資産を活用し、 一時的に住みながら・働きながら 豊かな子育ての選択ができる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7543800" y="6385560"/>
            <a:ext cx="2465832" cy="102412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97500"/>
          </a:bodyPr>
          <a:lstStyle/>
          <a:p>
            <a:pPr indent="0">
              <a:spcAft>
                <a:spcPts val="700"/>
              </a:spcAft>
            </a:pPr>
            <a:r>
              <a:rPr lang="ja" sz="1200">
                <a:solidFill>
                  <a:srgbClr val="514745"/>
                </a:solidFill>
                <a:latin typeface="MS Mincho"/>
                <a:ea typeface="MS Mincho"/>
              </a:rPr>
              <a:t>地域に子育て家族を招き、</a:t>
            </a:r>
          </a:p>
          <a:p>
            <a:pPr indent="0">
              <a:spcAft>
                <a:spcPts val="420"/>
              </a:spcAft>
            </a:pPr>
            <a:r>
              <a:rPr lang="ja" sz="1200">
                <a:solidFill>
                  <a:srgbClr val="514745"/>
                </a:solidFill>
                <a:latin typeface="MS Mincho"/>
                <a:ea typeface="MS Mincho"/>
              </a:rPr>
              <a:t>暮らしを味わってもらうことで</a:t>
            </a:r>
          </a:p>
          <a:p>
            <a:pPr marR="459300" indent="0" algn="r">
              <a:lnSpc>
                <a:spcPts val="1704"/>
              </a:lnSpc>
            </a:pPr>
            <a:r>
              <a:rPr lang="ja" sz="1200">
                <a:solidFill>
                  <a:srgbClr val="514745"/>
                </a:solidFill>
                <a:latin typeface="MS Mincho"/>
                <a:ea typeface="MS Mincho"/>
              </a:rPr>
              <a:t>超長期的な関係性をつくる </a:t>
            </a:r>
            <a:r>
              <a:rPr lang="en-US" sz="1100">
                <a:solidFill>
                  <a:srgbClr val="CBC8C7"/>
                </a:solidFill>
                <a:latin typeface="Times New Roman"/>
              </a:rPr>
              <a:t>confidential ©KitchHike In</a:t>
            </a:r>
            <a:r>
              <a:rPr lang="en-US" sz="1000" baseline="30000">
                <a:solidFill>
                  <a:srgbClr val="F5F5F5"/>
                </a:solidFill>
                <a:latin typeface="Times New Roman"/>
              </a:rPr>
              <a:t>14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760" y="3535680"/>
            <a:ext cx="2660904" cy="2490216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1008" y="3535680"/>
            <a:ext cx="2737104" cy="2639568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682752" y="521208"/>
            <a:ext cx="8314944" cy="160629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97500" lnSpcReduction="10000"/>
          </a:bodyPr>
          <a:lstStyle/>
          <a:p>
            <a:pPr indent="228600">
              <a:spcAft>
                <a:spcPts val="2380"/>
              </a:spcAft>
            </a:pPr>
            <a:r>
              <a:rPr lang="ja" sz="1600" b="1">
                <a:solidFill>
                  <a:srgbClr val="514745"/>
                </a:solidFill>
                <a:latin typeface="MS Mincho"/>
                <a:ea typeface="MS Mincho"/>
              </a:rPr>
              <a:t>保育園留学の仕組み</a:t>
            </a:r>
          </a:p>
          <a:p>
            <a:pPr indent="0">
              <a:spcAft>
                <a:spcPts val="840"/>
              </a:spcAft>
            </a:pPr>
            <a:r>
              <a:rPr lang="ja" sz="1500">
                <a:solidFill>
                  <a:srgbClr val="514745"/>
                </a:solidFill>
                <a:latin typeface="MS Mincho"/>
                <a:ea typeface="MS Mincho"/>
              </a:rPr>
              <a:t>保育園の</a:t>
            </a:r>
            <a:r>
              <a:rPr lang="ja" sz="1500" b="1">
                <a:solidFill>
                  <a:srgbClr val="514745"/>
                </a:solidFill>
                <a:latin typeface="MS Mincho"/>
                <a:ea typeface="MS Mincho"/>
              </a:rPr>
              <a:t>一時預かり事業</a:t>
            </a:r>
            <a:r>
              <a:rPr lang="ja" sz="1500">
                <a:solidFill>
                  <a:srgbClr val="514745"/>
                </a:solidFill>
                <a:latin typeface="MS Mincho"/>
                <a:ea typeface="MS Mincho"/>
              </a:rPr>
              <a:t>*、お試し移住施設や空き家などの</a:t>
            </a:r>
            <a:r>
              <a:rPr lang="ja" sz="1500" b="1">
                <a:solidFill>
                  <a:srgbClr val="514745"/>
                </a:solidFill>
                <a:latin typeface="MS Mincho"/>
                <a:ea typeface="MS Mincho"/>
              </a:rPr>
              <a:t>遊休物件</a:t>
            </a:r>
            <a:r>
              <a:rPr lang="ja" sz="1500">
                <a:solidFill>
                  <a:srgbClr val="514745"/>
                </a:solidFill>
                <a:latin typeface="MS Mincho"/>
                <a:ea typeface="MS Mincho"/>
              </a:rPr>
              <a:t>、</a:t>
            </a:r>
          </a:p>
          <a:p>
            <a:pPr indent="0">
              <a:spcAft>
                <a:spcPts val="840"/>
              </a:spcAft>
            </a:pPr>
            <a:r>
              <a:rPr lang="ja" sz="1500" b="1">
                <a:solidFill>
                  <a:srgbClr val="514745"/>
                </a:solidFill>
                <a:latin typeface="MS Mincho"/>
                <a:ea typeface="MS Mincho"/>
              </a:rPr>
              <a:t>まちの暮らし</a:t>
            </a:r>
            <a:r>
              <a:rPr lang="ja" sz="1500">
                <a:solidFill>
                  <a:srgbClr val="514745"/>
                </a:solidFill>
                <a:latin typeface="MS Mincho"/>
                <a:ea typeface="MS Mincho"/>
              </a:rPr>
              <a:t>を体感できる収穫体験などのプログラムを組み合わせ、オリジナルのパッケージ体験に。</a:t>
            </a:r>
          </a:p>
          <a:p>
            <a:pPr indent="0"/>
            <a:r>
              <a:rPr lang="ja" sz="1500">
                <a:solidFill>
                  <a:srgbClr val="514745"/>
                </a:solidFill>
                <a:latin typeface="MS Mincho"/>
                <a:ea typeface="MS Mincho"/>
              </a:rPr>
              <a:t>「保育園留学」としてブランディングすることで、地域資産があらたな価値となります。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2557272" y="2615184"/>
            <a:ext cx="487680" cy="26212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97500"/>
          </a:bodyPr>
          <a:lstStyle/>
          <a:p>
            <a:pPr indent="0"/>
            <a:r>
              <a:rPr lang="ja" sz="1600" b="1">
                <a:solidFill>
                  <a:srgbClr val="189855"/>
                </a:solidFill>
                <a:latin typeface="MS Mincho"/>
                <a:ea typeface="MS Mincho"/>
              </a:rPr>
              <a:t>現状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2203704" y="2913888"/>
            <a:ext cx="1191768" cy="20421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97500"/>
          </a:bodyPr>
          <a:lstStyle/>
          <a:p>
            <a:pPr indent="0"/>
            <a:r>
              <a:rPr lang="ja" sz="1200">
                <a:solidFill>
                  <a:srgbClr val="514745"/>
                </a:solidFill>
                <a:latin typeface="MS Mincho"/>
                <a:ea typeface="MS Mincho"/>
              </a:rPr>
              <a:t>それぞれが独立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7251192" y="2581656"/>
            <a:ext cx="1307592" cy="50596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25000" lnSpcReduction="20000"/>
          </a:bodyPr>
          <a:lstStyle/>
          <a:p>
            <a:pPr indent="0" algn="ctr">
              <a:lnSpc>
                <a:spcPts val="1992"/>
              </a:lnSpc>
            </a:pPr>
            <a:r>
              <a:rPr lang="ja" sz="1600" b="1">
                <a:solidFill>
                  <a:srgbClr val="189855"/>
                </a:solidFill>
                <a:latin typeface="MS Mincho"/>
                <a:ea typeface="MS Mincho"/>
              </a:rPr>
              <a:t>あるべき未来</a:t>
            </a:r>
          </a:p>
          <a:p>
            <a:pPr indent="0" algn="ctr">
              <a:lnSpc>
                <a:spcPts val="1992"/>
              </a:lnSpc>
            </a:pPr>
            <a:r>
              <a:rPr lang="ja" sz="1200">
                <a:solidFill>
                  <a:srgbClr val="514745"/>
                </a:solidFill>
                <a:latin typeface="MS Mincho"/>
                <a:ea typeface="MS Mincho"/>
              </a:rPr>
              <a:t>保育園留学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807720" y="6812280"/>
            <a:ext cx="6903720" cy="34137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97500"/>
          </a:bodyPr>
          <a:lstStyle/>
          <a:p>
            <a:pPr indent="139700">
              <a:spcAft>
                <a:spcPts val="140"/>
              </a:spcAft>
            </a:pPr>
            <a:r>
              <a:rPr lang="ja" sz="1000">
                <a:solidFill>
                  <a:srgbClr val="514745"/>
                </a:solidFill>
                <a:latin typeface="MS Mincho"/>
                <a:ea typeface="MS Mincho"/>
              </a:rPr>
              <a:t>*内閣府が地域子ども・子育て支援事業として実施する事業。</a:t>
            </a:r>
          </a:p>
          <a:p>
            <a:pPr indent="139700"/>
            <a:r>
              <a:rPr lang="ja" sz="1000">
                <a:solidFill>
                  <a:srgbClr val="514745"/>
                </a:solidFill>
                <a:latin typeface="MS Mincho"/>
                <a:ea typeface="MS Mincho"/>
              </a:rPr>
              <a:t>もともと一時預かり事業を行っている保育園であれば、既存事業の延長でスムーズに保育園留学をスタートできます。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9031224" y="7226808"/>
            <a:ext cx="978408" cy="18288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97500"/>
          </a:bodyPr>
          <a:lstStyle/>
          <a:p>
            <a:pPr indent="0" algn="r"/>
            <a:r>
              <a:rPr lang="en-US" sz="1100">
                <a:solidFill>
                  <a:srgbClr val="CBC8C7"/>
                </a:solidFill>
                <a:latin typeface="Times New Roman"/>
              </a:rPr>
              <a:t>©KitchHike Inc.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12" y="3316224"/>
            <a:ext cx="4767072" cy="3468624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3040" y="3267456"/>
            <a:ext cx="5038344" cy="3816096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899160" y="521208"/>
            <a:ext cx="4465320" cy="26212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90000"/>
          </a:bodyPr>
          <a:lstStyle/>
          <a:p>
            <a:pPr indent="215900"/>
            <a:r>
              <a:rPr lang="ja" sz="1600" b="1">
                <a:solidFill>
                  <a:srgbClr val="514745"/>
                </a:solidFill>
                <a:latin typeface="MS Mincho"/>
                <a:ea typeface="MS Mincho"/>
              </a:rPr>
              <a:t>参考)認定こども園「はぜる」と厚沢部町の概況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697992" y="1170432"/>
            <a:ext cx="6214872" cy="24384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90000"/>
          </a:bodyPr>
          <a:lstStyle/>
          <a:p>
            <a:pPr indent="0"/>
            <a:r>
              <a:rPr lang="ja" sz="1600">
                <a:latin typeface="MS Mincho"/>
                <a:ea typeface="MS Mincho"/>
              </a:rPr>
              <a:t>子育て家族の流出、雇用の減少などにより、さらに過疎が進んでいる。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1780032" y="1755648"/>
            <a:ext cx="2069592" cy="23164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90000"/>
          </a:bodyPr>
          <a:lstStyle/>
          <a:p>
            <a:pPr indent="0"/>
            <a:r>
              <a:rPr lang="ja" sz="1500" b="1">
                <a:latin typeface="MS Mincho"/>
                <a:ea typeface="MS Mincho"/>
              </a:rPr>
              <a:t>こども園はぜるの稼働率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6952488" y="1755648"/>
            <a:ext cx="1408176" cy="23164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97500"/>
          </a:bodyPr>
          <a:lstStyle/>
          <a:p>
            <a:pPr indent="0" algn="r"/>
            <a:r>
              <a:rPr lang="ja" sz="1500" b="1">
                <a:latin typeface="MS Mincho"/>
                <a:ea typeface="MS Mincho"/>
              </a:rPr>
              <a:t>厚沢部町の人口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2435352" y="2243328"/>
            <a:ext cx="6007608" cy="51816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97500" lnSpcReduction="10000"/>
          </a:bodyPr>
          <a:lstStyle/>
          <a:p>
            <a:pPr indent="0"/>
            <a:r>
              <a:rPr lang="en-US" sz="3700" b="1">
                <a:latin typeface="Times New Roman"/>
              </a:rPr>
              <a:t>75%              </a:t>
            </a:r>
            <a:r>
              <a:rPr lang="ja" sz="3700" b="1">
                <a:latin typeface="Times New Roman"/>
                <a:ea typeface="Times New Roman"/>
              </a:rPr>
              <a:t>3,500</a:t>
            </a:r>
            <a:r>
              <a:rPr lang="ja" sz="3700" b="1">
                <a:latin typeface="MS Mincho"/>
                <a:ea typeface="MS Mincho"/>
              </a:rPr>
              <a:t>人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1469136" y="2965704"/>
            <a:ext cx="2691384" cy="23164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90000"/>
          </a:bodyPr>
          <a:lstStyle/>
          <a:p>
            <a:pPr indent="0"/>
            <a:r>
              <a:rPr lang="ja" sz="1500" b="1">
                <a:latin typeface="MS Mincho"/>
                <a:ea typeface="MS Mincho"/>
              </a:rPr>
              <a:t>定員</a:t>
            </a:r>
            <a:r>
              <a:rPr lang="ja" sz="1500" b="1">
                <a:latin typeface="Times New Roman"/>
                <a:ea typeface="Times New Roman"/>
              </a:rPr>
              <a:t>120</a:t>
            </a:r>
            <a:r>
              <a:rPr lang="ja" sz="1500" b="1">
                <a:latin typeface="MS Mincho"/>
                <a:ea typeface="MS Mincho"/>
              </a:rPr>
              <a:t>名にところ、在園児</a:t>
            </a:r>
            <a:r>
              <a:rPr lang="ja" sz="1500" b="1">
                <a:latin typeface="Times New Roman"/>
                <a:ea typeface="Times New Roman"/>
              </a:rPr>
              <a:t>90</a:t>
            </a:r>
            <a:r>
              <a:rPr lang="ja" sz="1500" b="1">
                <a:latin typeface="MS Mincho"/>
                <a:ea typeface="MS Mincho"/>
              </a:rPr>
              <a:t>名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6592824" y="2965704"/>
            <a:ext cx="2127504" cy="23164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90000"/>
          </a:bodyPr>
          <a:lstStyle/>
          <a:p>
            <a:pPr indent="0" algn="r"/>
            <a:r>
              <a:rPr lang="ja" sz="1500" b="1">
                <a:latin typeface="Times New Roman"/>
                <a:ea typeface="Times New Roman"/>
              </a:rPr>
              <a:t>0</a:t>
            </a:r>
            <a:r>
              <a:rPr lang="ja" sz="1500" b="1">
                <a:latin typeface="MS Mincho"/>
                <a:ea typeface="MS Mincho"/>
              </a:rPr>
              <a:t>〜</a:t>
            </a:r>
            <a:r>
              <a:rPr lang="ja" sz="1500" b="1">
                <a:latin typeface="Times New Roman"/>
                <a:ea typeface="Times New Roman"/>
              </a:rPr>
              <a:t>14</a:t>
            </a:r>
            <a:r>
              <a:rPr lang="ja" sz="1500" b="1">
                <a:latin typeface="MS Mincho"/>
                <a:ea typeface="MS Mincho"/>
              </a:rPr>
              <a:t>歳人口、</a:t>
            </a:r>
            <a:r>
              <a:rPr lang="ja" sz="1500" b="1">
                <a:latin typeface="Times New Roman"/>
                <a:ea typeface="Times New Roman"/>
              </a:rPr>
              <a:t>10%</a:t>
            </a:r>
            <a:r>
              <a:rPr lang="ja" sz="1500" b="1">
                <a:latin typeface="MS Mincho"/>
                <a:ea typeface="MS Mincho"/>
              </a:rPr>
              <a:t>以下へ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502920" y="7004304"/>
            <a:ext cx="4029456" cy="20421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97500"/>
          </a:bodyPr>
          <a:lstStyle/>
          <a:p>
            <a:pPr indent="0"/>
            <a:r>
              <a:rPr lang="ja" sz="1200">
                <a:solidFill>
                  <a:srgbClr val="595959"/>
                </a:solidFill>
                <a:latin typeface="MS Mincho"/>
                <a:ea typeface="MS Mincho"/>
              </a:rPr>
              <a:t>参考：全国の保育所には、</a:t>
            </a:r>
            <a:r>
              <a:rPr lang="ja" sz="1300">
                <a:solidFill>
                  <a:srgbClr val="595959"/>
                </a:solidFill>
                <a:latin typeface="Times New Roman"/>
                <a:ea typeface="Times New Roman"/>
              </a:rPr>
              <a:t>26</a:t>
            </a:r>
            <a:r>
              <a:rPr lang="ja" sz="1200">
                <a:solidFill>
                  <a:srgbClr val="595959"/>
                </a:solidFill>
                <a:latin typeface="MS Mincho"/>
                <a:ea typeface="MS Mincho"/>
              </a:rPr>
              <a:t>万人分の空き枠が存在する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5489448" y="7104888"/>
            <a:ext cx="3742944" cy="33223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97500"/>
          </a:bodyPr>
          <a:lstStyle/>
          <a:p>
            <a:pPr indent="0"/>
            <a:r>
              <a:rPr lang="ja" sz="1000">
                <a:latin typeface="MS Mincho"/>
                <a:ea typeface="MS Mincho"/>
              </a:rPr>
              <a:t>「第</a:t>
            </a:r>
            <a:r>
              <a:rPr lang="ja" sz="1000">
                <a:latin typeface="Arial"/>
                <a:ea typeface="Arial"/>
              </a:rPr>
              <a:t>2</a:t>
            </a:r>
            <a:r>
              <a:rPr lang="ja" sz="1000">
                <a:latin typeface="MS Mincho"/>
                <a:ea typeface="MS Mincho"/>
              </a:rPr>
              <a:t>期厚沢部町まち・ひと・しごと創生総合戦略」より引用</a:t>
            </a:r>
          </a:p>
          <a:p>
            <a:pPr indent="0"/>
            <a:r>
              <a:rPr lang="en-US" sz="800" u="sng">
                <a:solidFill>
                  <a:srgbClr val="0097A7"/>
                </a:solidFill>
                <a:latin typeface="Arial"/>
                <a:hlinkClick r:id="rId4"/>
              </a:rPr>
              <a:t>https://www.town.assabu.lg.jp/modules/gyosei/content0241.html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88" y="2883408"/>
            <a:ext cx="1850136" cy="140208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4864" y="3383280"/>
            <a:ext cx="2965704" cy="649224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5176" y="3026664"/>
            <a:ext cx="2502408" cy="128625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7960" y="5657088"/>
            <a:ext cx="1466088" cy="93573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6176" y="5815584"/>
            <a:ext cx="1773936" cy="947928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36080" y="5690616"/>
            <a:ext cx="1368552" cy="1176528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899160" y="493776"/>
            <a:ext cx="713232" cy="26212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75000" lnSpcReduction="20000"/>
          </a:bodyPr>
          <a:lstStyle/>
          <a:p>
            <a:pPr indent="228600"/>
            <a:r>
              <a:rPr lang="ja" sz="1600" b="1">
                <a:solidFill>
                  <a:srgbClr val="514745"/>
                </a:solidFill>
                <a:latin typeface="MS Mincho"/>
                <a:ea typeface="MS Mincho"/>
              </a:rPr>
              <a:t>体制図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682752" y="1231392"/>
            <a:ext cx="4712208" cy="24688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97500"/>
          </a:bodyPr>
          <a:lstStyle/>
          <a:p>
            <a:pPr indent="0"/>
            <a:r>
              <a:rPr lang="ja" sz="1500" b="1">
                <a:solidFill>
                  <a:srgbClr val="514745"/>
                </a:solidFill>
                <a:latin typeface="MS Mincho"/>
                <a:ea typeface="MS Mincho"/>
              </a:rPr>
              <a:t>地域活性・雇用創出にも繋がる仕組みを創出します。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682752" y="1965960"/>
            <a:ext cx="8208264" cy="66751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90000"/>
          </a:bodyPr>
          <a:lstStyle/>
          <a:p>
            <a:pPr indent="0">
              <a:spcAft>
                <a:spcPts val="1330"/>
              </a:spcAft>
            </a:pPr>
            <a:r>
              <a:rPr lang="ja" sz="1500">
                <a:solidFill>
                  <a:srgbClr val="514745"/>
                </a:solidFill>
                <a:latin typeface="MS Mincho"/>
                <a:ea typeface="MS Mincho"/>
              </a:rPr>
              <a:t>・これまで独立していた情報を保育園留学パッケージにして可視化・ブランディングします。</a:t>
            </a:r>
          </a:p>
          <a:p>
            <a:pPr indent="0"/>
            <a:r>
              <a:rPr lang="ja" sz="1500">
                <a:solidFill>
                  <a:srgbClr val="514745"/>
                </a:solidFill>
                <a:latin typeface="MS Mincho"/>
                <a:ea typeface="MS Mincho"/>
              </a:rPr>
              <a:t>・問い合わせ窓口をキッチハイクに一本化することで、利用者にとっての利便性・安心感を高めます。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804672" y="4468368"/>
            <a:ext cx="1191768" cy="23469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97500"/>
          </a:bodyPr>
          <a:lstStyle/>
          <a:p>
            <a:pPr indent="0"/>
            <a:r>
              <a:rPr lang="ja" sz="1500" b="1">
                <a:solidFill>
                  <a:srgbClr val="514745"/>
                </a:solidFill>
                <a:latin typeface="MS Mincho"/>
                <a:ea typeface="MS Mincho"/>
              </a:rPr>
              <a:t>利用者ご家族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2749296" y="2999232"/>
            <a:ext cx="457200" cy="17678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97500"/>
          </a:bodyPr>
          <a:lstStyle/>
          <a:p>
            <a:pPr indent="0"/>
            <a:r>
              <a:rPr lang="ja" sz="1100" b="1">
                <a:solidFill>
                  <a:srgbClr val="189855"/>
                </a:solidFill>
                <a:latin typeface="MS Mincho"/>
                <a:ea typeface="MS Mincho"/>
              </a:rPr>
              <a:t>利用料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2490216" y="4242816"/>
            <a:ext cx="1030224" cy="34442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97500"/>
          </a:bodyPr>
          <a:lstStyle/>
          <a:p>
            <a:pPr indent="0" algn="ctr">
              <a:lnSpc>
                <a:spcPts val="1320"/>
              </a:lnSpc>
            </a:pPr>
            <a:r>
              <a:rPr lang="ja" sz="1100" b="1">
                <a:solidFill>
                  <a:srgbClr val="189855"/>
                </a:solidFill>
                <a:latin typeface="MS Mincho"/>
                <a:ea typeface="MS Mincho"/>
              </a:rPr>
              <a:t>トータル パッケージプラン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7211568" y="2999232"/>
            <a:ext cx="594360" cy="17678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97500"/>
          </a:bodyPr>
          <a:lstStyle/>
          <a:p>
            <a:pPr indent="0"/>
            <a:r>
              <a:rPr lang="ja" sz="1100" b="1">
                <a:solidFill>
                  <a:srgbClr val="189855"/>
                </a:solidFill>
                <a:latin typeface="MS Mincho"/>
                <a:ea typeface="MS Mincho"/>
              </a:rPr>
              <a:t>事業運営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7211568" y="4242816"/>
            <a:ext cx="594360" cy="17678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97500"/>
          </a:bodyPr>
          <a:lstStyle/>
          <a:p>
            <a:pPr indent="0" algn="r"/>
            <a:r>
              <a:rPr lang="ja" sz="1100" b="1">
                <a:solidFill>
                  <a:srgbClr val="189855"/>
                </a:solidFill>
                <a:latin typeface="MS Mincho"/>
                <a:ea typeface="MS Mincho"/>
              </a:rPr>
              <a:t>事業委託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8763000" y="4468368"/>
            <a:ext cx="624840" cy="23469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97500"/>
          </a:bodyPr>
          <a:lstStyle/>
          <a:p>
            <a:pPr indent="0" algn="r"/>
            <a:r>
              <a:rPr lang="ja" sz="1500" b="1">
                <a:solidFill>
                  <a:srgbClr val="514745"/>
                </a:solidFill>
                <a:latin typeface="MS Mincho"/>
                <a:ea typeface="MS Mincho"/>
              </a:rPr>
              <a:t>自治体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7626096" y="5099304"/>
            <a:ext cx="454152" cy="17678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97500"/>
          </a:bodyPr>
          <a:lstStyle/>
          <a:p>
            <a:pPr indent="0" algn="r"/>
            <a:r>
              <a:rPr lang="ja" sz="1100" b="1">
                <a:solidFill>
                  <a:srgbClr val="189855"/>
                </a:solidFill>
                <a:latin typeface="MS Mincho"/>
                <a:ea typeface="MS Mincho"/>
              </a:rPr>
              <a:t>体験費</a:t>
            </a:r>
          </a:p>
        </p:txBody>
      </p:sp>
      <p:graphicFrame>
        <p:nvGraphicFramePr>
          <p:cNvPr id="18" name="表 17"/>
          <p:cNvGraphicFramePr>
            <a:graphicFrameLocks noGrp="1"/>
          </p:cNvGraphicFramePr>
          <p:nvPr/>
        </p:nvGraphicFramePr>
        <p:xfrm>
          <a:off x="3392424" y="4794504"/>
          <a:ext cx="4315968" cy="643128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95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15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1920">
                <a:tc>
                  <a:txBody>
                    <a:bodyPr/>
                    <a:lstStyle/>
                    <a:p>
                      <a:endParaRPr sz="6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6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6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6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6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1208">
                <a:tc>
                  <a:txBody>
                    <a:bodyPr/>
                    <a:lstStyle/>
                    <a:p>
                      <a:endParaRPr sz="2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152400"/>
                      <a:r>
                        <a:rPr lang="ja" sz="1100" b="1">
                          <a:solidFill>
                            <a:srgbClr val="189855"/>
                          </a:solidFill>
                          <a:latin typeface="MS Mincho"/>
                          <a:ea typeface="MS Mincho"/>
                        </a:rPr>
                        <a:t>宿泊費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sz="2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152400"/>
                      <a:r>
                        <a:rPr lang="ja" sz="1100" b="1">
                          <a:solidFill>
                            <a:srgbClr val="189855"/>
                          </a:solidFill>
                          <a:latin typeface="MS Mincho"/>
                          <a:ea typeface="MS Mincho"/>
                        </a:rPr>
                        <a:t>保育料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sz="25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正方形/長方形 18"/>
          <p:cNvSpPr/>
          <p:nvPr/>
        </p:nvSpPr>
        <p:spPr>
          <a:xfrm>
            <a:off x="2785872" y="6775704"/>
            <a:ext cx="2956560" cy="46939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97500"/>
          </a:bodyPr>
          <a:lstStyle/>
          <a:p>
            <a:pPr indent="0"/>
            <a:r>
              <a:rPr lang="ja" sz="1500" b="1">
                <a:solidFill>
                  <a:srgbClr val="514745"/>
                </a:solidFill>
                <a:latin typeface="MS Mincho"/>
                <a:ea typeface="MS Mincho"/>
              </a:rPr>
              <a:t>お試し移住施設</a:t>
            </a:r>
          </a:p>
          <a:p>
            <a:pPr indent="292100"/>
            <a:r>
              <a:rPr lang="ja" sz="1500" b="1">
                <a:solidFill>
                  <a:srgbClr val="514745"/>
                </a:solidFill>
                <a:latin typeface="MS Mincho"/>
                <a:ea typeface="MS Mincho"/>
              </a:rPr>
              <a:t>民宿など     </a:t>
            </a:r>
            <a:r>
              <a:rPr lang="ja" sz="1500" b="1" baseline="30000">
                <a:solidFill>
                  <a:srgbClr val="514745"/>
                </a:solidFill>
                <a:latin typeface="MS Mincho"/>
                <a:ea typeface="MS Mincho"/>
              </a:rPr>
              <a:t>保育施設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6909816" y="6976872"/>
            <a:ext cx="1018032" cy="23469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97500"/>
          </a:bodyPr>
          <a:lstStyle/>
          <a:p>
            <a:pPr indent="0"/>
            <a:r>
              <a:rPr lang="ja" sz="1500" b="1">
                <a:solidFill>
                  <a:srgbClr val="514745"/>
                </a:solidFill>
                <a:latin typeface="MS Mincho"/>
                <a:ea typeface="MS Mincho"/>
              </a:rPr>
              <a:t>地域事業者</a:t>
            </a:r>
          </a:p>
        </p:txBody>
      </p:sp>
      <p:sp>
        <p:nvSpPr>
          <p:cNvPr id="21" name="正方形/長方形 20"/>
          <p:cNvSpPr/>
          <p:nvPr/>
        </p:nvSpPr>
        <p:spPr>
          <a:xfrm>
            <a:off x="8278368" y="7226808"/>
            <a:ext cx="1731264" cy="18288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97500"/>
          </a:bodyPr>
          <a:lstStyle/>
          <a:p>
            <a:pPr indent="0" algn="r"/>
            <a:r>
              <a:rPr lang="en-US" sz="1100">
                <a:solidFill>
                  <a:srgbClr val="CBC8C7"/>
                </a:solidFill>
                <a:latin typeface="Times New Roman"/>
              </a:rPr>
              <a:t>confidential ©KitchHike Inc.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0"/>
            <a:ext cx="10082784" cy="7562088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1944624" y="3032760"/>
            <a:ext cx="6800088" cy="60045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90000"/>
          </a:bodyPr>
          <a:lstStyle/>
          <a:p>
            <a:pPr indent="0" algn="ctr"/>
            <a:r>
              <a:rPr lang="en-US" sz="4000" b="1">
                <a:solidFill>
                  <a:srgbClr val="514745"/>
                </a:solidFill>
                <a:latin typeface="MS Mincho"/>
              </a:rPr>
              <a:t>２. </a:t>
            </a:r>
            <a:r>
              <a:rPr lang="ja" sz="4000" b="1">
                <a:solidFill>
                  <a:srgbClr val="514745"/>
                </a:solidFill>
                <a:latin typeface="MS Mincho"/>
                <a:ea typeface="MS Mincho"/>
              </a:rPr>
              <a:t>今、なにが起こっているか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8278368" y="7226808"/>
            <a:ext cx="1731264" cy="18288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97500"/>
          </a:bodyPr>
          <a:lstStyle/>
          <a:p>
            <a:pPr indent="0"/>
            <a:r>
              <a:rPr lang="en-US" sz="1100">
                <a:solidFill>
                  <a:srgbClr val="CBC8C7"/>
                </a:solidFill>
                <a:latin typeface="Times New Roman"/>
              </a:rPr>
              <a:t>confidential ©KitchHike Inc.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0592" y="1290557"/>
            <a:ext cx="747729" cy="2596407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3816" y="2261534"/>
            <a:ext cx="888406" cy="943453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2064" y="6198959"/>
            <a:ext cx="941923" cy="77831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1002" y="6142382"/>
            <a:ext cx="889934" cy="88993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1898" y="6098038"/>
            <a:ext cx="1009204" cy="859353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97668" y="5183638"/>
            <a:ext cx="1244685" cy="1171289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899109" y="493898"/>
            <a:ext cx="2628517" cy="261475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97500"/>
          </a:bodyPr>
          <a:lstStyle/>
          <a:p>
            <a:pPr indent="0"/>
            <a:r>
              <a:rPr lang="ja" sz="1600" b="1">
                <a:solidFill>
                  <a:srgbClr val="514745"/>
                </a:solidFill>
                <a:latin typeface="MS Mincho"/>
                <a:ea typeface="MS Mincho"/>
              </a:rPr>
              <a:t>保育園留学がもたらす影響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868527" y="1420531"/>
            <a:ext cx="3423648" cy="2385391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67500" lnSpcReduction="20000"/>
          </a:bodyPr>
          <a:lstStyle/>
          <a:p>
            <a:pPr indent="0" algn="ctr">
              <a:lnSpc>
                <a:spcPts val="6766"/>
              </a:lnSpc>
            </a:pPr>
            <a:r>
              <a:rPr lang="ja" sz="5500" b="1" baseline="30000">
                <a:solidFill>
                  <a:srgbClr val="514745"/>
                </a:solidFill>
                <a:latin typeface="Times New Roman"/>
                <a:ea typeface="Times New Roman"/>
              </a:rPr>
              <a:t>問合せ数</a:t>
            </a:r>
            <a:r>
              <a:rPr lang="ja" sz="5500" b="1">
                <a:solidFill>
                  <a:srgbClr val="189855"/>
                </a:solidFill>
                <a:latin typeface="Times New Roman"/>
                <a:ea typeface="Times New Roman"/>
              </a:rPr>
              <a:t>1,500</a:t>
            </a:r>
            <a:r>
              <a:rPr lang="ja" sz="3300" b="1">
                <a:solidFill>
                  <a:srgbClr val="189855"/>
                </a:solidFill>
                <a:latin typeface="MS Mincho"/>
                <a:ea typeface="MS Mincho"/>
              </a:rPr>
              <a:t>家族 </a:t>
            </a:r>
            <a:r>
              <a:rPr lang="ja" sz="1600" b="1">
                <a:solidFill>
                  <a:srgbClr val="514745"/>
                </a:solidFill>
                <a:latin typeface="MS Mincho"/>
                <a:ea typeface="MS Mincho"/>
              </a:rPr>
              <a:t>留学確定数 </a:t>
            </a:r>
            <a:r>
              <a:rPr lang="ja" sz="1600" b="1" baseline="-25000">
                <a:solidFill>
                  <a:srgbClr val="189855"/>
                </a:solidFill>
                <a:latin typeface="MS Mincho"/>
                <a:ea typeface="MS Mincho"/>
              </a:rPr>
              <a:t>149</a:t>
            </a:r>
            <a:r>
              <a:rPr lang="ja" sz="1000" b="1" baseline="-25000">
                <a:solidFill>
                  <a:srgbClr val="189855"/>
                </a:solidFill>
                <a:latin typeface="MS Mincho"/>
                <a:ea typeface="MS Mincho"/>
              </a:rPr>
              <a:t>家族 </a:t>
            </a:r>
            <a:r>
              <a:rPr lang="ja" sz="1300" b="1">
                <a:solidFill>
                  <a:srgbClr val="514745"/>
                </a:solidFill>
                <a:latin typeface="MS Mincho"/>
                <a:ea typeface="MS Mincho"/>
              </a:rPr>
              <a:t>キャンセル待ち続出の状態が続いています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931220" y="4486370"/>
            <a:ext cx="2342576" cy="26147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97500"/>
          </a:bodyPr>
          <a:lstStyle/>
          <a:p>
            <a:pPr indent="0"/>
            <a:r>
              <a:rPr lang="ja" sz="1600" b="1">
                <a:solidFill>
                  <a:srgbClr val="514745"/>
                </a:solidFill>
                <a:latin typeface="MS Mincho"/>
                <a:ea typeface="MS Mincho"/>
              </a:rPr>
              <a:t>留学後のリピート希望率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1053547" y="5503220"/>
            <a:ext cx="1452642" cy="98779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82500" lnSpcReduction="10000"/>
          </a:bodyPr>
          <a:lstStyle/>
          <a:p>
            <a:pPr indent="0" algn="just"/>
            <a:r>
              <a:rPr lang="en-US" sz="6400" b="1">
                <a:solidFill>
                  <a:srgbClr val="189855"/>
                </a:solidFill>
                <a:latin typeface="Times New Roman"/>
              </a:rPr>
              <a:t>97%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4134678" y="5624018"/>
            <a:ext cx="733966" cy="571883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97500"/>
          </a:bodyPr>
          <a:lstStyle/>
          <a:p>
            <a:pPr indent="0" algn="ctr">
              <a:spcAft>
                <a:spcPts val="700"/>
              </a:spcAft>
            </a:pPr>
            <a:r>
              <a:rPr lang="ja" sz="2100" b="1">
                <a:solidFill>
                  <a:srgbClr val="514745"/>
                </a:solidFill>
                <a:latin typeface="Times New Roman"/>
                <a:ea typeface="Times New Roman"/>
              </a:rPr>
              <a:t>80</a:t>
            </a:r>
            <a:r>
              <a:rPr lang="ja" sz="950">
                <a:solidFill>
                  <a:srgbClr val="514745"/>
                </a:solidFill>
                <a:latin typeface="MS Mincho"/>
                <a:ea typeface="MS Mincho"/>
              </a:rPr>
              <a:t>%が</a:t>
            </a:r>
          </a:p>
          <a:p>
            <a:pPr indent="0" algn="ctr"/>
            <a:r>
              <a:rPr lang="ja" sz="800">
                <a:solidFill>
                  <a:srgbClr val="FFFFFF"/>
                </a:solidFill>
                <a:latin typeface="MS Mincho"/>
                <a:ea typeface="MS Mincho"/>
              </a:rPr>
              <a:t>リピート申込済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5695886" y="1678948"/>
            <a:ext cx="1685065" cy="26147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97500"/>
          </a:bodyPr>
          <a:lstStyle/>
          <a:p>
            <a:pPr indent="0"/>
            <a:r>
              <a:rPr lang="ja" sz="1600" b="1">
                <a:solidFill>
                  <a:srgbClr val="514745"/>
                </a:solidFill>
                <a:latin typeface="MS Mincho"/>
                <a:ea typeface="MS Mincho"/>
              </a:rPr>
              <a:t>保育園留学 単価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8576705" y="1862440"/>
            <a:ext cx="1220219" cy="431205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97500" lnSpcReduction="10000"/>
          </a:bodyPr>
          <a:lstStyle/>
          <a:p>
            <a:pPr indent="0" algn="r"/>
            <a:r>
              <a:rPr lang="ja" sz="3100" b="1">
                <a:solidFill>
                  <a:srgbClr val="189855"/>
                </a:solidFill>
                <a:latin typeface="Times New Roman"/>
                <a:ea typeface="Times New Roman"/>
              </a:rPr>
              <a:t>12</a:t>
            </a:r>
            <a:r>
              <a:rPr lang="ja" sz="3100" b="1">
                <a:solidFill>
                  <a:srgbClr val="189855"/>
                </a:solidFill>
                <a:latin typeface="MS Mincho"/>
                <a:ea typeface="MS Mincho"/>
              </a:rPr>
              <a:t>万〜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7758638" y="1961831"/>
            <a:ext cx="733966" cy="31499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97500" lnSpcReduction="10000"/>
          </a:bodyPr>
          <a:lstStyle/>
          <a:p>
            <a:pPr indent="0" algn="r"/>
            <a:r>
              <a:rPr lang="ja" sz="2200">
                <a:solidFill>
                  <a:srgbClr val="514745"/>
                </a:solidFill>
                <a:latin typeface="Times New Roman"/>
                <a:ea typeface="Times New Roman"/>
              </a:rPr>
              <a:t>1</a:t>
            </a:r>
            <a:r>
              <a:rPr lang="ja" sz="2200">
                <a:solidFill>
                  <a:srgbClr val="514745"/>
                </a:solidFill>
                <a:latin typeface="MS Mincho"/>
                <a:ea typeface="MS Mincho"/>
              </a:rPr>
              <a:t>週間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8576705" y="2568882"/>
            <a:ext cx="1220219" cy="43120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97500" lnSpcReduction="10000"/>
          </a:bodyPr>
          <a:lstStyle/>
          <a:p>
            <a:pPr indent="0" algn="r"/>
            <a:r>
              <a:rPr lang="ja" sz="3100" b="1">
                <a:solidFill>
                  <a:srgbClr val="189855"/>
                </a:solidFill>
                <a:latin typeface="Times New Roman"/>
                <a:ea typeface="Times New Roman"/>
              </a:rPr>
              <a:t>17</a:t>
            </a:r>
            <a:r>
              <a:rPr lang="ja" sz="3100" b="1">
                <a:solidFill>
                  <a:srgbClr val="189855"/>
                </a:solidFill>
                <a:latin typeface="MS Mincho"/>
                <a:ea typeface="MS Mincho"/>
              </a:rPr>
              <a:t>万〜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7758638" y="2666745"/>
            <a:ext cx="733966" cy="31499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97500" lnSpcReduction="10000"/>
          </a:bodyPr>
          <a:lstStyle/>
          <a:p>
            <a:pPr indent="0" algn="r"/>
            <a:r>
              <a:rPr lang="ja" sz="2200">
                <a:solidFill>
                  <a:srgbClr val="514745"/>
                </a:solidFill>
                <a:latin typeface="Times New Roman"/>
                <a:ea typeface="Times New Roman"/>
              </a:rPr>
              <a:t>2</a:t>
            </a:r>
            <a:r>
              <a:rPr lang="ja" sz="2200">
                <a:solidFill>
                  <a:srgbClr val="514745"/>
                </a:solidFill>
                <a:latin typeface="MS Mincho"/>
                <a:ea typeface="MS Mincho"/>
              </a:rPr>
              <a:t>週間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8576705" y="3273796"/>
            <a:ext cx="1220219" cy="43120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97500" lnSpcReduction="10000"/>
          </a:bodyPr>
          <a:lstStyle/>
          <a:p>
            <a:pPr indent="0" algn="r"/>
            <a:r>
              <a:rPr lang="ja" sz="3100" b="1">
                <a:solidFill>
                  <a:srgbClr val="189855"/>
                </a:solidFill>
                <a:latin typeface="Times New Roman"/>
                <a:ea typeface="Times New Roman"/>
              </a:rPr>
              <a:t>22</a:t>
            </a:r>
            <a:r>
              <a:rPr lang="ja" sz="3100" b="1">
                <a:solidFill>
                  <a:srgbClr val="189855"/>
                </a:solidFill>
                <a:latin typeface="MS Mincho"/>
                <a:ea typeface="MS Mincho"/>
              </a:rPr>
              <a:t>万〜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7758638" y="3371658"/>
            <a:ext cx="733966" cy="31499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97500" lnSpcReduction="10000"/>
          </a:bodyPr>
          <a:lstStyle/>
          <a:p>
            <a:pPr indent="0" algn="r"/>
            <a:r>
              <a:rPr lang="ja" sz="2200">
                <a:solidFill>
                  <a:srgbClr val="514745"/>
                </a:solidFill>
                <a:latin typeface="Times New Roman"/>
                <a:ea typeface="Times New Roman"/>
              </a:rPr>
              <a:t>3</a:t>
            </a:r>
            <a:r>
              <a:rPr lang="ja" sz="2200">
                <a:solidFill>
                  <a:srgbClr val="514745"/>
                </a:solidFill>
                <a:latin typeface="MS Mincho"/>
                <a:ea typeface="MS Mincho"/>
              </a:rPr>
              <a:t>週間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5793748" y="4443555"/>
            <a:ext cx="2857882" cy="26147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97500"/>
          </a:bodyPr>
          <a:lstStyle/>
          <a:p>
            <a:pPr indent="0"/>
            <a:r>
              <a:rPr lang="ja" sz="1600" b="1">
                <a:solidFill>
                  <a:srgbClr val="514745"/>
                </a:solidFill>
                <a:latin typeface="MS Mincho"/>
                <a:ea typeface="MS Mincho"/>
              </a:rPr>
              <a:t>厚沢部町・地域への経済効果</a:t>
            </a:r>
          </a:p>
        </p:txBody>
      </p:sp>
      <p:sp>
        <p:nvSpPr>
          <p:cNvPr id="21" name="正方形/長方形 20"/>
          <p:cNvSpPr/>
          <p:nvPr/>
        </p:nvSpPr>
        <p:spPr>
          <a:xfrm>
            <a:off x="5961949" y="5290675"/>
            <a:ext cx="1756932" cy="587173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82500" lnSpcReduction="10000"/>
          </a:bodyPr>
          <a:lstStyle/>
          <a:p>
            <a:pPr indent="0"/>
            <a:r>
              <a:rPr lang="ja" sz="4300" b="1">
                <a:solidFill>
                  <a:srgbClr val="189855"/>
                </a:solidFill>
                <a:latin typeface="Times New Roman"/>
                <a:ea typeface="Times New Roman"/>
              </a:rPr>
              <a:t>20～40</a:t>
            </a:r>
            <a:r>
              <a:rPr lang="ja" sz="3100" b="1">
                <a:solidFill>
                  <a:srgbClr val="189855"/>
                </a:solidFill>
                <a:latin typeface="MS Mincho"/>
                <a:ea typeface="MS Mincho"/>
              </a:rPr>
              <a:t>万</a:t>
            </a:r>
          </a:p>
        </p:txBody>
      </p:sp>
      <p:sp>
        <p:nvSpPr>
          <p:cNvPr id="22" name="正方形/長方形 21"/>
          <p:cNvSpPr/>
          <p:nvPr/>
        </p:nvSpPr>
        <p:spPr>
          <a:xfrm>
            <a:off x="8280060" y="7226512"/>
            <a:ext cx="1730937" cy="18196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97500"/>
          </a:bodyPr>
          <a:lstStyle/>
          <a:p>
            <a:pPr indent="0"/>
            <a:r>
              <a:rPr lang="en-US" sz="1100">
                <a:solidFill>
                  <a:srgbClr val="CBC8C7"/>
                </a:solidFill>
                <a:latin typeface="Times New Roman"/>
              </a:rPr>
              <a:t>confidential ©KitchHike Inc.</a:t>
            </a:r>
          </a:p>
        </p:txBody>
      </p:sp>
      <p:sp>
        <p:nvSpPr>
          <p:cNvPr id="23" name="正方形/長方形 22"/>
          <p:cNvSpPr/>
          <p:nvPr/>
        </p:nvSpPr>
        <p:spPr>
          <a:xfrm>
            <a:off x="8310642" y="5547563"/>
            <a:ext cx="1630017" cy="40368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90000"/>
          </a:bodyPr>
          <a:lstStyle/>
          <a:p>
            <a:pPr indent="0" algn="r">
              <a:spcAft>
                <a:spcPts val="140"/>
              </a:spcAft>
            </a:pPr>
            <a:r>
              <a:rPr lang="en-US" sz="1500" b="1">
                <a:solidFill>
                  <a:srgbClr val="189855"/>
                </a:solidFill>
                <a:latin typeface="MS Mincho"/>
              </a:rPr>
              <a:t>/ １留学家族あたり</a:t>
            </a:r>
          </a:p>
          <a:p>
            <a:pPr indent="0" algn="r"/>
            <a:r>
              <a:rPr lang="ja" sz="1100" b="1">
                <a:solidFill>
                  <a:srgbClr val="189855"/>
                </a:solidFill>
                <a:latin typeface="MS Mincho"/>
                <a:ea typeface="MS Mincho"/>
              </a:rPr>
              <a:t>ガソリン代等 含む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559</Words>
  <Application>Microsoft Office PowerPoint</Application>
  <PresentationFormat>ユーザー設定</PresentationFormat>
  <Paragraphs>80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4" baseType="lpstr">
      <vt:lpstr>MS Mincho</vt:lpstr>
      <vt:lpstr>Arial</vt:lpstr>
      <vt:lpstr>Times New Roman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êâüÈ Ç¹¯ÈÃ× êÀ¤ì¯Èp7É�åáóÈ</dc:title>
  <dc:subject/>
  <dc:creator>065505</dc:creator>
  <cp:keywords/>
  <cp:lastModifiedBy>黒須＿玲未（企画調整係）</cp:lastModifiedBy>
  <cp:revision>4</cp:revision>
  <dcterms:modified xsi:type="dcterms:W3CDTF">2023-03-10T02:25:08Z</dcterms:modified>
</cp:coreProperties>
</file>