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7380288" cy="10512425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C836"/>
    <a:srgbClr val="A0D565"/>
    <a:srgbClr val="CCFF99"/>
    <a:srgbClr val="CCFFFF"/>
    <a:srgbClr val="DDDDDD"/>
    <a:srgbClr val="FFCCCC"/>
    <a:srgbClr val="FF9900"/>
    <a:srgbClr val="660066"/>
    <a:srgbClr val="FF33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33" autoAdjust="0"/>
  </p:normalViewPr>
  <p:slideViewPr>
    <p:cSldViewPr snapToGrid="0">
      <p:cViewPr>
        <p:scale>
          <a:sx n="90" d="100"/>
          <a:sy n="90" d="100"/>
        </p:scale>
        <p:origin x="504" y="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9413" cy="495300"/>
          </a:xfrm>
          <a:prstGeom prst="rect">
            <a:avLst/>
          </a:prstGeom>
        </p:spPr>
        <p:txBody>
          <a:bodyPr vert="horz" lIns="91396" tIns="45699" rIns="91396" bIns="4569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396" tIns="45699" rIns="91396" bIns="45699" rtlCol="0"/>
          <a:lstStyle>
            <a:lvl1pPr algn="r">
              <a:defRPr sz="1200"/>
            </a:lvl1pPr>
          </a:lstStyle>
          <a:p>
            <a:fld id="{01E0EE6D-9308-4A8B-9E15-081FFC175D9E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0275" y="1233488"/>
            <a:ext cx="23352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6" tIns="45699" rIns="91396" bIns="4569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6" y="4748213"/>
            <a:ext cx="5389563" cy="3884612"/>
          </a:xfrm>
          <a:prstGeom prst="rect">
            <a:avLst/>
          </a:prstGeom>
        </p:spPr>
        <p:txBody>
          <a:bodyPr vert="horz" lIns="91396" tIns="45699" rIns="91396" bIns="4569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014"/>
            <a:ext cx="2919413" cy="495300"/>
          </a:xfrm>
          <a:prstGeom prst="rect">
            <a:avLst/>
          </a:prstGeom>
        </p:spPr>
        <p:txBody>
          <a:bodyPr vert="horz" lIns="91396" tIns="45699" rIns="91396" bIns="4569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396" tIns="45699" rIns="91396" bIns="45699" rtlCol="0" anchor="b"/>
          <a:lstStyle>
            <a:lvl1pPr algn="r">
              <a:defRPr sz="1200"/>
            </a:lvl1pPr>
          </a:lstStyle>
          <a:p>
            <a:fld id="{298D2F5D-8ADB-470A-A398-A73AF64B35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7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D2F5D-8ADB-470A-A398-A73AF64B352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671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22" y="1720437"/>
            <a:ext cx="6273245" cy="3659881"/>
          </a:xfrm>
        </p:spPr>
        <p:txBody>
          <a:bodyPr anchor="b"/>
          <a:lstStyle>
            <a:lvl1pPr algn="ctr">
              <a:defRPr sz="48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536" y="5521457"/>
            <a:ext cx="5535216" cy="2538069"/>
          </a:xfrm>
        </p:spPr>
        <p:txBody>
          <a:bodyPr/>
          <a:lstStyle>
            <a:lvl1pPr marL="0" indent="0" algn="ctr">
              <a:buNone/>
              <a:defRPr sz="1937"/>
            </a:lvl1pPr>
            <a:lvl2pPr marL="369006" indent="0" algn="ctr">
              <a:buNone/>
              <a:defRPr sz="1614"/>
            </a:lvl2pPr>
            <a:lvl3pPr marL="738012" indent="0" algn="ctr">
              <a:buNone/>
              <a:defRPr sz="1453"/>
            </a:lvl3pPr>
            <a:lvl4pPr marL="1107018" indent="0" algn="ctr">
              <a:buNone/>
              <a:defRPr sz="1291"/>
            </a:lvl4pPr>
            <a:lvl5pPr marL="1476024" indent="0" algn="ctr">
              <a:buNone/>
              <a:defRPr sz="1291"/>
            </a:lvl5pPr>
            <a:lvl6pPr marL="1845031" indent="0" algn="ctr">
              <a:buNone/>
              <a:defRPr sz="1291"/>
            </a:lvl6pPr>
            <a:lvl7pPr marL="2214037" indent="0" algn="ctr">
              <a:buNone/>
              <a:defRPr sz="1291"/>
            </a:lvl7pPr>
            <a:lvl8pPr marL="2583043" indent="0" algn="ctr">
              <a:buNone/>
              <a:defRPr sz="1291"/>
            </a:lvl8pPr>
            <a:lvl9pPr marL="2952049" indent="0" algn="ctr">
              <a:buNone/>
              <a:defRPr sz="1291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7F0C-2D6F-471D-AE21-D19FCE69E450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6A5B-DB11-4E17-92A2-9F1202AD0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29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7F0C-2D6F-471D-AE21-D19FCE69E450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6A5B-DB11-4E17-92A2-9F1202AD0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27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81519" y="559689"/>
            <a:ext cx="1591375" cy="890879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7395" y="559689"/>
            <a:ext cx="4681870" cy="890879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7F0C-2D6F-471D-AE21-D19FCE69E450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6A5B-DB11-4E17-92A2-9F1202AD0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571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7F0C-2D6F-471D-AE21-D19FCE69E450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6A5B-DB11-4E17-92A2-9F1202AD0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30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52" y="2620809"/>
            <a:ext cx="6365498" cy="4372876"/>
          </a:xfrm>
        </p:spPr>
        <p:txBody>
          <a:bodyPr anchor="b"/>
          <a:lstStyle>
            <a:lvl1pPr>
              <a:defRPr sz="48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552" y="7035054"/>
            <a:ext cx="6365498" cy="2299592"/>
          </a:xfrm>
        </p:spPr>
        <p:txBody>
          <a:bodyPr/>
          <a:lstStyle>
            <a:lvl1pPr marL="0" indent="0">
              <a:buNone/>
              <a:defRPr sz="1937">
                <a:solidFill>
                  <a:schemeClr val="tx1"/>
                </a:solidFill>
              </a:defRPr>
            </a:lvl1pPr>
            <a:lvl2pPr marL="369006" indent="0">
              <a:buNone/>
              <a:defRPr sz="1614">
                <a:solidFill>
                  <a:schemeClr val="tx1">
                    <a:tint val="75000"/>
                  </a:schemeClr>
                </a:solidFill>
              </a:defRPr>
            </a:lvl2pPr>
            <a:lvl3pPr marL="738012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3pPr>
            <a:lvl4pPr marL="1107018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4pPr>
            <a:lvl5pPr marL="1476024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5pPr>
            <a:lvl6pPr marL="1845031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6pPr>
            <a:lvl7pPr marL="2214037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7pPr>
            <a:lvl8pPr marL="2583043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8pPr>
            <a:lvl9pPr marL="2952049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7F0C-2D6F-471D-AE21-D19FCE69E450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6A5B-DB11-4E17-92A2-9F1202AD0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27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395" y="2798447"/>
            <a:ext cx="3136622" cy="66700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6271" y="2798447"/>
            <a:ext cx="3136622" cy="66700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7F0C-2D6F-471D-AE21-D19FCE69E450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6A5B-DB11-4E17-92A2-9F1202AD0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81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559692"/>
            <a:ext cx="6365498" cy="203191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357" y="2577005"/>
            <a:ext cx="3122207" cy="1262950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57" y="3839955"/>
            <a:ext cx="3122207" cy="564799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6271" y="2577005"/>
            <a:ext cx="3137584" cy="1262950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6271" y="3839955"/>
            <a:ext cx="3137584" cy="564799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7F0C-2D6F-471D-AE21-D19FCE69E450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6A5B-DB11-4E17-92A2-9F1202AD0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23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7F0C-2D6F-471D-AE21-D19FCE69E450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6A5B-DB11-4E17-92A2-9F1202AD0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64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7F0C-2D6F-471D-AE21-D19FCE69E450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6A5B-DB11-4E17-92A2-9F1202AD0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51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700828"/>
            <a:ext cx="2380335" cy="2452899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584" y="1513597"/>
            <a:ext cx="3736271" cy="7470635"/>
          </a:xfrm>
        </p:spPr>
        <p:txBody>
          <a:bodyPr/>
          <a:lstStyle>
            <a:lvl1pPr>
              <a:defRPr sz="2583"/>
            </a:lvl1pPr>
            <a:lvl2pPr>
              <a:defRPr sz="2260"/>
            </a:lvl2pPr>
            <a:lvl3pPr>
              <a:defRPr sz="1937"/>
            </a:lvl3pPr>
            <a:lvl4pPr>
              <a:defRPr sz="1614"/>
            </a:lvl4pPr>
            <a:lvl5pPr>
              <a:defRPr sz="1614"/>
            </a:lvl5pPr>
            <a:lvl6pPr>
              <a:defRPr sz="1614"/>
            </a:lvl6pPr>
            <a:lvl7pPr>
              <a:defRPr sz="1614"/>
            </a:lvl7pPr>
            <a:lvl8pPr>
              <a:defRPr sz="1614"/>
            </a:lvl8pPr>
            <a:lvl9pPr>
              <a:defRPr sz="161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153728"/>
            <a:ext cx="2380335" cy="5842670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7F0C-2D6F-471D-AE21-D19FCE69E450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6A5B-DB11-4E17-92A2-9F1202AD0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83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700828"/>
            <a:ext cx="2380335" cy="2452899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37584" y="1513597"/>
            <a:ext cx="3736271" cy="7470635"/>
          </a:xfrm>
        </p:spPr>
        <p:txBody>
          <a:bodyPr anchor="t"/>
          <a:lstStyle>
            <a:lvl1pPr marL="0" indent="0">
              <a:buNone/>
              <a:defRPr sz="2583"/>
            </a:lvl1pPr>
            <a:lvl2pPr marL="369006" indent="0">
              <a:buNone/>
              <a:defRPr sz="2260"/>
            </a:lvl2pPr>
            <a:lvl3pPr marL="738012" indent="0">
              <a:buNone/>
              <a:defRPr sz="1937"/>
            </a:lvl3pPr>
            <a:lvl4pPr marL="1107018" indent="0">
              <a:buNone/>
              <a:defRPr sz="1614"/>
            </a:lvl4pPr>
            <a:lvl5pPr marL="1476024" indent="0">
              <a:buNone/>
              <a:defRPr sz="1614"/>
            </a:lvl5pPr>
            <a:lvl6pPr marL="1845031" indent="0">
              <a:buNone/>
              <a:defRPr sz="1614"/>
            </a:lvl6pPr>
            <a:lvl7pPr marL="2214037" indent="0">
              <a:buNone/>
              <a:defRPr sz="1614"/>
            </a:lvl7pPr>
            <a:lvl8pPr marL="2583043" indent="0">
              <a:buNone/>
              <a:defRPr sz="1614"/>
            </a:lvl8pPr>
            <a:lvl9pPr marL="2952049" indent="0">
              <a:buNone/>
              <a:defRPr sz="1614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153728"/>
            <a:ext cx="2380335" cy="5842670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7F0C-2D6F-471D-AE21-D19FCE69E450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6A5B-DB11-4E17-92A2-9F1202AD0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040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7395" y="559692"/>
            <a:ext cx="6365498" cy="2031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395" y="2798447"/>
            <a:ext cx="6365498" cy="6670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395" y="9743463"/>
            <a:ext cx="1660565" cy="5596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D7F0C-2D6F-471D-AE21-D19FCE69E450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4721" y="9743463"/>
            <a:ext cx="2490847" cy="5596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12328" y="9743463"/>
            <a:ext cx="1660565" cy="5596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86A5B-DB11-4E17-92A2-9F1202AD0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65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8012" rtl="0" eaLnBrk="1" latinLnBrk="0" hangingPunct="1">
        <a:lnSpc>
          <a:spcPct val="90000"/>
        </a:lnSpc>
        <a:spcBef>
          <a:spcPct val="0"/>
        </a:spcBef>
        <a:buNone/>
        <a:defRPr kumimoji="1" sz="3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4503" indent="-184503" algn="l" defTabSz="738012" rtl="0" eaLnBrk="1" latinLnBrk="0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kumimoji="1" sz="2260" kern="1200">
          <a:solidFill>
            <a:schemeClr val="tx1"/>
          </a:solidFill>
          <a:latin typeface="+mn-lt"/>
          <a:ea typeface="+mn-ea"/>
          <a:cs typeface="+mn-cs"/>
        </a:defRPr>
      </a:lvl1pPr>
      <a:lvl2pPr marL="553509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2pPr>
      <a:lvl3pPr marL="922515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614" kern="1200">
          <a:solidFill>
            <a:schemeClr val="tx1"/>
          </a:solidFill>
          <a:latin typeface="+mn-lt"/>
          <a:ea typeface="+mn-ea"/>
          <a:cs typeface="+mn-cs"/>
        </a:defRPr>
      </a:lvl3pPr>
      <a:lvl4pPr marL="1291521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660528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2029534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398540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767546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3136552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1pPr>
      <a:lvl2pPr marL="369006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2pPr>
      <a:lvl3pPr marL="738012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07018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476024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1845031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214037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583043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2952049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角丸四角形 40"/>
          <p:cNvSpPr/>
          <p:nvPr/>
        </p:nvSpPr>
        <p:spPr>
          <a:xfrm>
            <a:off x="3709305" y="3330047"/>
            <a:ext cx="2916000" cy="1872000"/>
          </a:xfrm>
          <a:prstGeom prst="roundRect">
            <a:avLst>
              <a:gd name="adj" fmla="val 2440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3654478" y="471466"/>
            <a:ext cx="3132000" cy="57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74451" y="838398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会社概要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74374" y="6921735"/>
            <a:ext cx="1419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関連した取組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94144" y="468212"/>
            <a:ext cx="6192000" cy="957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864144" y="1170825"/>
            <a:ext cx="5652000" cy="1728000"/>
            <a:chOff x="985837" y="1447800"/>
            <a:chExt cx="5438775" cy="1734024"/>
          </a:xfrm>
        </p:grpSpPr>
        <p:sp>
          <p:nvSpPr>
            <p:cNvPr id="6" name="横巻き 5"/>
            <p:cNvSpPr/>
            <p:nvPr/>
          </p:nvSpPr>
          <p:spPr>
            <a:xfrm>
              <a:off x="985837" y="1447800"/>
              <a:ext cx="5438775" cy="1734024"/>
            </a:xfrm>
            <a:prstGeom prst="horizontalScroll">
              <a:avLst>
                <a:gd name="adj" fmla="val 5674"/>
              </a:avLst>
            </a:prstGeom>
            <a:solidFill>
              <a:srgbClr val="CC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165560" y="1561159"/>
              <a:ext cx="4995864" cy="351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≪人権を尊重した主な取組や成果≫</a:t>
              </a:r>
              <a:endPara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10" name="角丸四角形 9"/>
          <p:cNvSpPr/>
          <p:nvPr/>
        </p:nvSpPr>
        <p:spPr>
          <a:xfrm>
            <a:off x="2178144" y="2982522"/>
            <a:ext cx="3024000" cy="28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特に力を入れている取組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44375" y="5240290"/>
            <a:ext cx="2916000" cy="1404000"/>
          </a:xfrm>
          <a:prstGeom prst="roundRect">
            <a:avLst>
              <a:gd name="adj" fmla="val 2440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1438249" y="8516085"/>
            <a:ext cx="5292000" cy="48891"/>
            <a:chOff x="1934861" y="3365338"/>
            <a:chExt cx="5991367" cy="46071"/>
          </a:xfrm>
        </p:grpSpPr>
        <p:cxnSp>
          <p:nvCxnSpPr>
            <p:cNvPr id="18" name="直線コネクタ 17"/>
            <p:cNvCxnSpPr/>
            <p:nvPr/>
          </p:nvCxnSpPr>
          <p:spPr>
            <a:xfrm>
              <a:off x="1934861" y="3365338"/>
              <a:ext cx="59913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1934861" y="3411409"/>
              <a:ext cx="59913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728910"/>
              </p:ext>
            </p:extLst>
          </p:nvPr>
        </p:nvGraphicFramePr>
        <p:xfrm>
          <a:off x="4705203" y="8588774"/>
          <a:ext cx="2052000" cy="1266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>
                  <a:extLst>
                    <a:ext uri="{9D8B030D-6E8A-4147-A177-3AD203B41FA5}">
                      <a16:colId xmlns:a16="http://schemas.microsoft.com/office/drawing/2014/main" val="3026278373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企業情報</a:t>
                      </a:r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018" marR="84018" marT="42009" marB="42009"/>
                </a:tc>
                <a:extLst>
                  <a:ext uri="{0D108BD9-81ED-4DB2-BD59-A6C34878D82A}">
                    <a16:rowId xmlns:a16="http://schemas.microsoft.com/office/drawing/2014/main" val="425590627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ja-JP" altLang="en-US" sz="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設立年　　　</a:t>
                      </a:r>
                      <a:r>
                        <a:rPr kumimoji="1" lang="ja-JP" altLang="en-US" sz="3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ja-JP" altLang="en-US" sz="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○○○○年</a:t>
                      </a:r>
                      <a:r>
                        <a:rPr kumimoji="1" lang="en-US" altLang="ja-JP" sz="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昭和○○年</a:t>
                      </a:r>
                      <a:r>
                        <a:rPr kumimoji="1" lang="en-US" altLang="ja-JP" sz="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kumimoji="1" lang="ja-JP" altLang="en-US" sz="8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018" marR="84018" marT="42009" marB="42009"/>
                </a:tc>
                <a:extLst>
                  <a:ext uri="{0D108BD9-81ED-4DB2-BD59-A6C34878D82A}">
                    <a16:rowId xmlns:a16="http://schemas.microsoft.com/office/drawing/2014/main" val="309785781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kumimoji="1" lang="ja-JP" altLang="en-US" sz="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ja-JP" altLang="en-US" sz="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資本金　　　</a:t>
                      </a:r>
                      <a:r>
                        <a:rPr kumimoji="1" lang="ja-JP" altLang="en-US" sz="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ja-JP" altLang="en-US" sz="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○○百万円</a:t>
                      </a:r>
                      <a:endParaRPr kumimoji="1" lang="ja-JP" altLang="en-US" sz="8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018" marR="84018" marT="42009" marB="42009"/>
                </a:tc>
                <a:extLst>
                  <a:ext uri="{0D108BD9-81ED-4DB2-BD59-A6C34878D82A}">
                    <a16:rowId xmlns:a16="http://schemas.microsoft.com/office/drawing/2014/main" val="69407173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kumimoji="1" lang="ja-JP" altLang="en-US" sz="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ja-JP" altLang="en-US" sz="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代表者　　　</a:t>
                      </a:r>
                      <a:r>
                        <a:rPr kumimoji="1" lang="ja-JP" altLang="en-US" sz="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ja-JP" altLang="en-US" sz="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代表取締役社長 ○○</a:t>
                      </a:r>
                      <a:r>
                        <a:rPr kumimoji="1" lang="ja-JP" altLang="en-US" sz="800" spc="-20" baseline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ja-JP" altLang="en-US" sz="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○○</a:t>
                      </a:r>
                      <a:endParaRPr kumimoji="1" lang="ja-JP" altLang="en-US" sz="800" spc="-2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018" marR="84018" marT="42009" marB="42009"/>
                </a:tc>
                <a:extLst>
                  <a:ext uri="{0D108BD9-81ED-4DB2-BD59-A6C34878D82A}">
                    <a16:rowId xmlns:a16="http://schemas.microsoft.com/office/drawing/2014/main" val="152334122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738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ja-JP" altLang="en-US" sz="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従業員数　　</a:t>
                      </a:r>
                      <a:r>
                        <a:rPr kumimoji="1" lang="ja-JP" altLang="en-US" sz="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ja-JP" altLang="en-US" sz="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○○名</a:t>
                      </a:r>
                      <a:endParaRPr kumimoji="1" lang="ja-JP" altLang="en-US" sz="8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018" marR="84018" marT="42009" marB="42009"/>
                </a:tc>
                <a:extLst>
                  <a:ext uri="{0D108BD9-81ED-4DB2-BD59-A6C34878D82A}">
                    <a16:rowId xmlns:a16="http://schemas.microsoft.com/office/drawing/2014/main" val="369065968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kumimoji="1" lang="ja-JP" altLang="en-US" sz="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ja-JP" altLang="en-US" sz="800" spc="50" baseline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本社所在地</a:t>
                      </a:r>
                      <a:r>
                        <a:rPr kumimoji="1" lang="ja-JP" altLang="en-US" sz="7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kumimoji="1" lang="ja-JP" altLang="en-US" sz="8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○○市町村　</a:t>
                      </a:r>
                      <a:endParaRPr kumimoji="1" lang="ja-JP" altLang="en-US" sz="800" spc="-50" baseline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84018" marR="84018" marT="42009" marB="42009"/>
                </a:tc>
                <a:extLst>
                  <a:ext uri="{0D108BD9-81ED-4DB2-BD59-A6C34878D82A}">
                    <a16:rowId xmlns:a16="http://schemas.microsoft.com/office/drawing/2014/main" val="2867337530"/>
                  </a:ext>
                </a:extLst>
              </a:tr>
            </a:tbl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583491" y="8644329"/>
            <a:ext cx="4037434" cy="246221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950" spc="-1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○○○○○○○</a:t>
            </a:r>
            <a:r>
              <a:rPr kumimoji="1" lang="ja-JP" altLang="en-US" sz="950" spc="-1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</a:t>
            </a:r>
            <a:r>
              <a:rPr kumimoji="1" lang="ja-JP" altLang="en-US" sz="950" spc="-1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</a:t>
            </a:r>
            <a:r>
              <a:rPr kumimoji="1" lang="ja-JP" altLang="en-US" sz="950" spc="-1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 </a:t>
            </a:r>
            <a:r>
              <a:rPr kumimoji="1" lang="ja-JP" altLang="en-US" sz="950" spc="-1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・・・・</a:t>
            </a:r>
            <a:endParaRPr lang="en-US" altLang="ja-JP" sz="950" spc="-1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1786078" y="7059068"/>
            <a:ext cx="4932000" cy="48891"/>
            <a:chOff x="1934861" y="3365338"/>
            <a:chExt cx="5991367" cy="46071"/>
          </a:xfrm>
        </p:grpSpPr>
        <p:cxnSp>
          <p:nvCxnSpPr>
            <p:cNvPr id="25" name="直線コネクタ 24"/>
            <p:cNvCxnSpPr/>
            <p:nvPr/>
          </p:nvCxnSpPr>
          <p:spPr>
            <a:xfrm>
              <a:off x="1934861" y="3365338"/>
              <a:ext cx="59913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1934861" y="3411409"/>
              <a:ext cx="59913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テキスト ボックス 26"/>
          <p:cNvSpPr txBox="1"/>
          <p:nvPr/>
        </p:nvSpPr>
        <p:spPr>
          <a:xfrm>
            <a:off x="3696818" y="7149871"/>
            <a:ext cx="2196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SDGs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の取組と目指すゴール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71520" y="7173270"/>
            <a:ext cx="2851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spc="-4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</a:t>
            </a:r>
            <a:r>
              <a:rPr kumimoji="1" lang="ja-JP" altLang="en-US" sz="1200" spc="-4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人権に関する他の</a:t>
            </a:r>
            <a:r>
              <a:rPr kumimoji="1" lang="ja-JP" altLang="en-US" sz="1200" spc="-4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制度などの認定状況</a:t>
            </a:r>
            <a:endParaRPr kumimoji="1" lang="ja-JP" altLang="en-US" sz="1200" spc="-4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41708" y="5517858"/>
            <a:ext cx="2289192" cy="246221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marL="85725" indent="-85725"/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753441" y="3329720"/>
            <a:ext cx="2916000" cy="1872000"/>
          </a:xfrm>
          <a:prstGeom prst="roundRect">
            <a:avLst>
              <a:gd name="adj" fmla="val 3095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1206263" y="3371193"/>
            <a:ext cx="1908000" cy="21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○○○○○○</a:t>
            </a:r>
            <a:endParaRPr kumimoji="1"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947000" y="1592603"/>
            <a:ext cx="5616000" cy="25077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1100" spc="-1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○○○○○○○○○○○○○○○○・・・・</a:t>
            </a:r>
            <a:endParaRPr kumimoji="1" lang="en-US" altLang="ja-JP" sz="1100" spc="-1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736992" y="7401646"/>
            <a:ext cx="3240000" cy="451406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・○○○○認証</a:t>
            </a:r>
            <a:r>
              <a:rPr kumimoji="1"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○○省</a:t>
            </a:r>
            <a:r>
              <a:rPr kumimoji="1" lang="en-US" altLang="ja-JP" sz="1000" spc="-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</a:t>
            </a:r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○○○○</a:t>
            </a:r>
            <a:r>
              <a:rPr kumimoji="1" lang="ja-JP" altLang="en-US" sz="1000" spc="-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kumimoji="1"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○○○○認定</a:t>
            </a:r>
            <a:r>
              <a:rPr kumimoji="1"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</a:t>
            </a: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省</a:t>
            </a:r>
            <a:r>
              <a:rPr kumimoji="1" lang="en-US" altLang="ja-JP" sz="1000" spc="-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</a:t>
            </a: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○○○○</a:t>
            </a:r>
            <a:r>
              <a:rPr kumimoji="1" lang="ja-JP" altLang="en-US" sz="1000" spc="-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kumimoji="1"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30532" y="3588653"/>
            <a:ext cx="2817934" cy="1323439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marL="85725" indent="-85725">
              <a:lnSpc>
                <a:spcPts val="1200"/>
              </a:lnSpc>
            </a:pP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kumimoji="1" lang="ja-JP" altLang="en-US" sz="1000" spc="-2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endParaRPr kumimoji="1" lang="en-US" altLang="ja-JP" sz="1000" spc="-2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5725" indent="-85725">
              <a:lnSpc>
                <a:spcPts val="1200"/>
              </a:lnSpc>
            </a:pPr>
            <a:endParaRPr kumimoji="1" lang="en-US" altLang="ja-JP" sz="1000" spc="-2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5725" indent="-85725">
              <a:lnSpc>
                <a:spcPts val="1200"/>
              </a:lnSpc>
            </a:pPr>
            <a:endParaRPr kumimoji="1" lang="en-US" altLang="ja-JP" sz="1000" spc="-2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5725" indent="-85725">
              <a:lnSpc>
                <a:spcPts val="1200"/>
              </a:lnSpc>
            </a:pP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endParaRPr kumimoji="1"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5725" indent="-85725">
              <a:lnSpc>
                <a:spcPts val="1200"/>
              </a:lnSpc>
            </a:pPr>
            <a:endParaRPr kumimoji="1"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5725" indent="-85725">
              <a:lnSpc>
                <a:spcPts val="1200"/>
              </a:lnSpc>
            </a:pPr>
            <a:endParaRPr kumimoji="1"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5725" indent="-85725">
              <a:lnSpc>
                <a:spcPts val="1200"/>
              </a:lnSpc>
            </a:pPr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endParaRPr kumimoji="1"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5725" indent="-85725">
              <a:lnSpc>
                <a:spcPts val="1200"/>
              </a:lnSpc>
            </a:pPr>
            <a:endParaRPr kumimoji="1"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94478" y="471247"/>
            <a:ext cx="4284000" cy="57600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○○○○○○○（企業名）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06909" y="5506505"/>
            <a:ext cx="2851338" cy="707886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marL="85725" indent="-85725">
              <a:lnSpc>
                <a:spcPts val="1200"/>
              </a:lnSpc>
            </a:pP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endParaRPr kumimoji="1"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5725" indent="-85725">
              <a:lnSpc>
                <a:spcPts val="1200"/>
              </a:lnSpc>
            </a:pPr>
            <a:endParaRPr kumimoji="1"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5725" indent="-85725">
              <a:lnSpc>
                <a:spcPts val="1200"/>
              </a:lnSpc>
            </a:pPr>
            <a:endParaRPr kumimoji="1"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5725" indent="-85725">
              <a:lnSpc>
                <a:spcPts val="1200"/>
              </a:lnSpc>
            </a:pP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endParaRPr kumimoji="1"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4620925" y="9820588"/>
            <a:ext cx="2160000" cy="246221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en-US" altLang="ja-JP" sz="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企業ﾎｰﾑﾍﾟｰｼﾞ</a:t>
            </a:r>
            <a:r>
              <a:rPr kumimoji="1" lang="en-US" altLang="ja-JP" sz="7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URL</a:t>
            </a:r>
            <a:r>
              <a:rPr kumimoji="1" lang="en-US" altLang="ja-JP" sz="700" spc="-6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】http</a:t>
            </a:r>
            <a:r>
              <a:rPr kumimoji="1" lang="en-US" altLang="ja-JP" sz="700" spc="-6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://</a:t>
            </a:r>
            <a:r>
              <a:rPr kumimoji="1" lang="ja-JP" altLang="en-US" sz="700" spc="-6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kumimoji="1" lang="ja-JP" altLang="en-US" sz="700" spc="-6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kumimoji="1" lang="ja-JP" altLang="en-US" sz="700" spc="-6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</a:t>
            </a:r>
            <a:r>
              <a:rPr kumimoji="1" lang="ja-JP" altLang="en-US" sz="700" spc="-6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kumimoji="1" lang="ja-JP" altLang="en-US" sz="700" spc="-6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</a:t>
            </a:r>
            <a:r>
              <a:rPr kumimoji="1" lang="ja-JP" altLang="en-US" sz="700" spc="-6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</a:t>
            </a:r>
            <a:endParaRPr kumimoji="1" lang="ja-JP" altLang="en-US" sz="700" spc="-4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39231" y="575496"/>
            <a:ext cx="125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企業ロゴ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4260889" y="3372519"/>
            <a:ext cx="1908000" cy="21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○○○○○○</a:t>
            </a:r>
            <a:endParaRPr kumimoji="1"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1209418" y="5285167"/>
            <a:ext cx="1908000" cy="21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○○○○○○</a:t>
            </a:r>
            <a:endParaRPr kumimoji="1"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3721548" y="3597930"/>
            <a:ext cx="2841452" cy="1323439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marL="85725" indent="-85725">
              <a:lnSpc>
                <a:spcPts val="1200"/>
              </a:lnSpc>
            </a:pP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kumimoji="1" lang="ja-JP" altLang="en-US" sz="1000" spc="-2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endParaRPr kumimoji="1" lang="en-US" altLang="ja-JP" sz="1000" spc="-2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5725" indent="-85725">
              <a:lnSpc>
                <a:spcPts val="1200"/>
              </a:lnSpc>
            </a:pPr>
            <a:endParaRPr kumimoji="1" lang="en-US" altLang="ja-JP" sz="1000" spc="-2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5725" indent="-85725">
              <a:lnSpc>
                <a:spcPts val="1200"/>
              </a:lnSpc>
            </a:pPr>
            <a:endParaRPr kumimoji="1" lang="en-US" altLang="ja-JP" sz="1000" spc="-2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5725" indent="-85725">
              <a:lnSpc>
                <a:spcPts val="1200"/>
              </a:lnSpc>
            </a:pP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endParaRPr kumimoji="1"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5725" indent="-85725">
              <a:lnSpc>
                <a:spcPts val="1200"/>
              </a:lnSpc>
            </a:pPr>
            <a:endParaRPr kumimoji="1"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5725" indent="-85725">
              <a:lnSpc>
                <a:spcPts val="1200"/>
              </a:lnSpc>
            </a:pPr>
            <a:endParaRPr kumimoji="1"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5725" indent="-85725">
              <a:lnSpc>
                <a:spcPts val="1200"/>
              </a:lnSpc>
            </a:pPr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endParaRPr kumimoji="1"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5725" indent="-85725">
              <a:lnSpc>
                <a:spcPts val="1200"/>
              </a:lnSpc>
            </a:pPr>
            <a:endParaRPr kumimoji="1"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753242" y="7392376"/>
            <a:ext cx="2977007" cy="451406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・○○○○・・・・・</a:t>
            </a:r>
            <a:endParaRPr kumimoji="1"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○○○○・・・・・</a:t>
            </a:r>
            <a:endParaRPr kumimoji="1"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楕円 7"/>
          <p:cNvSpPr/>
          <p:nvPr/>
        </p:nvSpPr>
        <p:spPr>
          <a:xfrm>
            <a:off x="4054730" y="5373229"/>
            <a:ext cx="2376000" cy="1447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4299774" y="5916546"/>
            <a:ext cx="210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写真等によるＰＲ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550726" y="8088246"/>
            <a:ext cx="21055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SDGs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マーク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008466" y="4662469"/>
            <a:ext cx="540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人権分野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マーク</a:t>
            </a:r>
            <a:endParaRPr kumimoji="1"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014816" y="6103919"/>
            <a:ext cx="540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人権分野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マーク</a:t>
            </a:r>
            <a:endParaRPr kumimoji="1"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954866" y="4662469"/>
            <a:ext cx="540000" cy="4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人権分野</a:t>
            </a:r>
            <a:endParaRPr kumimoji="1"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マーク</a:t>
            </a:r>
            <a:endParaRPr kumimoji="1"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44" name="グループ化 43"/>
          <p:cNvGrpSpPr>
            <a:grpSpLocks noChangeAspect="1"/>
          </p:cNvGrpSpPr>
          <p:nvPr/>
        </p:nvGrpSpPr>
        <p:grpSpPr>
          <a:xfrm>
            <a:off x="7520585" y="3652136"/>
            <a:ext cx="396409" cy="360000"/>
            <a:chOff x="453802" y="6296024"/>
            <a:chExt cx="792818" cy="757895"/>
          </a:xfrm>
        </p:grpSpPr>
        <p:sp>
          <p:nvSpPr>
            <p:cNvPr id="45" name="正方形/長方形 44"/>
            <p:cNvSpPr/>
            <p:nvPr/>
          </p:nvSpPr>
          <p:spPr>
            <a:xfrm>
              <a:off x="526620" y="6296024"/>
              <a:ext cx="720000" cy="757895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453802" y="6421285"/>
              <a:ext cx="636628" cy="3740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b="1" dirty="0" smtClean="0">
                  <a:solidFill>
                    <a:schemeClr val="bg1"/>
                  </a:solidFill>
                </a:rPr>
                <a:t>女性</a:t>
              </a:r>
              <a:endParaRPr kumimoji="1" lang="ja-JP" alt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7980543" y="3660245"/>
            <a:ext cx="492443" cy="360000"/>
            <a:chOff x="1510911" y="6305549"/>
            <a:chExt cx="679972" cy="546868"/>
          </a:xfrm>
        </p:grpSpPr>
        <p:sp>
          <p:nvSpPr>
            <p:cNvPr id="48" name="正方形/長方形 47"/>
            <p:cNvSpPr>
              <a:spLocks/>
            </p:cNvSpPr>
            <p:nvPr/>
          </p:nvSpPr>
          <p:spPr>
            <a:xfrm>
              <a:off x="1583895" y="6305549"/>
              <a:ext cx="497093" cy="546868"/>
            </a:xfrm>
            <a:prstGeom prst="rect">
              <a:avLst/>
            </a:prstGeom>
            <a:solidFill>
              <a:srgbClr val="33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1510911" y="6415345"/>
              <a:ext cx="679972" cy="327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b="1" dirty="0" smtClean="0">
                  <a:solidFill>
                    <a:schemeClr val="bg1"/>
                  </a:solidFill>
                </a:rPr>
                <a:t>子ども</a:t>
              </a:r>
              <a:endParaRPr kumimoji="1" lang="ja-JP" altLang="en-US" sz="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8451484" y="3650438"/>
            <a:ext cx="492443" cy="360000"/>
            <a:chOff x="2551774" y="6305549"/>
            <a:chExt cx="676814" cy="546867"/>
          </a:xfrm>
        </p:grpSpPr>
        <p:sp>
          <p:nvSpPr>
            <p:cNvPr id="51" name="正方形/長方形 50"/>
            <p:cNvSpPr/>
            <p:nvPr/>
          </p:nvSpPr>
          <p:spPr>
            <a:xfrm>
              <a:off x="2631645" y="6305549"/>
              <a:ext cx="494784" cy="54686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2551774" y="6421093"/>
              <a:ext cx="676814" cy="327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b="1" dirty="0" smtClean="0">
                  <a:solidFill>
                    <a:schemeClr val="bg1"/>
                  </a:solidFill>
                </a:rPr>
                <a:t>高齢者</a:t>
              </a:r>
              <a:endParaRPr kumimoji="1" lang="ja-JP" altLang="en-US" sz="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グループ化 52"/>
          <p:cNvGrpSpPr/>
          <p:nvPr/>
        </p:nvGrpSpPr>
        <p:grpSpPr>
          <a:xfrm>
            <a:off x="8898389" y="3652136"/>
            <a:ext cx="543739" cy="360000"/>
            <a:chOff x="3527718" y="6315074"/>
            <a:chExt cx="738818" cy="546867"/>
          </a:xfrm>
        </p:grpSpPr>
        <p:sp>
          <p:nvSpPr>
            <p:cNvPr id="54" name="正方形/長方形 53"/>
            <p:cNvSpPr/>
            <p:nvPr/>
          </p:nvSpPr>
          <p:spPr>
            <a:xfrm>
              <a:off x="3650820" y="6315074"/>
              <a:ext cx="489158" cy="54686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3527718" y="6363888"/>
              <a:ext cx="738818" cy="467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700" b="1" dirty="0" smtClean="0"/>
                <a:t>障がいの</a:t>
              </a:r>
              <a:endParaRPr kumimoji="1" lang="en-US" altLang="ja-JP" sz="700" b="1" dirty="0" smtClean="0"/>
            </a:p>
            <a:p>
              <a:pPr algn="ctr"/>
              <a:r>
                <a:rPr kumimoji="1" lang="ja-JP" altLang="en-US" sz="700" b="1" dirty="0" smtClean="0"/>
                <a:t>ある人</a:t>
              </a:r>
              <a:endParaRPr kumimoji="1" lang="ja-JP" altLang="en-US" sz="700" b="1" dirty="0"/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9400836" y="3650438"/>
            <a:ext cx="543739" cy="360000"/>
            <a:chOff x="4546713" y="6324599"/>
            <a:chExt cx="769602" cy="546867"/>
          </a:xfrm>
        </p:grpSpPr>
        <p:sp>
          <p:nvSpPr>
            <p:cNvPr id="58" name="正方形/長方形 57"/>
            <p:cNvSpPr/>
            <p:nvPr/>
          </p:nvSpPr>
          <p:spPr>
            <a:xfrm>
              <a:off x="4679520" y="6324599"/>
              <a:ext cx="509540" cy="54686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4546713" y="6380847"/>
              <a:ext cx="769602" cy="467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700" b="1" dirty="0" smtClean="0">
                  <a:solidFill>
                    <a:schemeClr val="bg1"/>
                  </a:solidFill>
                </a:rPr>
                <a:t>アイヌの</a:t>
              </a:r>
              <a:endParaRPr kumimoji="1" lang="en-US" altLang="ja-JP" sz="7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kumimoji="1" lang="ja-JP" altLang="en-US" sz="700" b="1" dirty="0" smtClean="0">
                  <a:solidFill>
                    <a:schemeClr val="bg1"/>
                  </a:solidFill>
                </a:rPr>
                <a:t>人たち</a:t>
              </a:r>
              <a:endParaRPr kumimoji="1" lang="en-US" altLang="ja-JP" sz="700" b="1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9890128" y="3660245"/>
            <a:ext cx="492443" cy="360000"/>
            <a:chOff x="5616328" y="6334124"/>
            <a:chExt cx="683328" cy="546867"/>
          </a:xfrm>
        </p:grpSpPr>
        <p:sp>
          <p:nvSpPr>
            <p:cNvPr id="62" name="正方形/長方形 61"/>
            <p:cNvSpPr/>
            <p:nvPr/>
          </p:nvSpPr>
          <p:spPr>
            <a:xfrm>
              <a:off x="5708220" y="6334124"/>
              <a:ext cx="499546" cy="54686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5616328" y="6444023"/>
              <a:ext cx="683328" cy="327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800" b="1" dirty="0" smtClean="0">
                  <a:solidFill>
                    <a:schemeClr val="bg1"/>
                  </a:solidFill>
                </a:rPr>
                <a:t>外国人</a:t>
              </a:r>
              <a:endParaRPr kumimoji="1" lang="en-US" altLang="ja-JP" sz="800" b="1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64" name="グループ化 63"/>
          <p:cNvGrpSpPr/>
          <p:nvPr/>
        </p:nvGrpSpPr>
        <p:grpSpPr>
          <a:xfrm>
            <a:off x="7487348" y="4082567"/>
            <a:ext cx="461474" cy="374690"/>
            <a:chOff x="444815" y="6296024"/>
            <a:chExt cx="660678" cy="540713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65" name="正方形/長方形 64"/>
            <p:cNvSpPr/>
            <p:nvPr/>
          </p:nvSpPr>
          <p:spPr>
            <a:xfrm>
              <a:off x="526621" y="6296024"/>
              <a:ext cx="515401" cy="5195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444815" y="6303746"/>
              <a:ext cx="660678" cy="532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600" b="1" spc="-100" dirty="0" smtClean="0"/>
                <a:t>HIV</a:t>
              </a:r>
              <a:r>
                <a:rPr kumimoji="1" lang="ja-JP" altLang="en-US" sz="600" b="1" spc="-100" dirty="0" smtClean="0"/>
                <a:t>･ﾊﾝｾﾝ病</a:t>
              </a:r>
            </a:p>
            <a:p>
              <a:pPr algn="ctr"/>
              <a:r>
                <a:rPr kumimoji="1" lang="ja-JP" altLang="en-US" sz="600" b="1" spc="-100" dirty="0" smtClean="0"/>
                <a:t>等の</a:t>
              </a:r>
              <a:endParaRPr kumimoji="1" lang="en-US" altLang="ja-JP" sz="600" b="1" spc="-100" dirty="0" smtClean="0"/>
            </a:p>
            <a:p>
              <a:pPr algn="ctr"/>
              <a:r>
                <a:rPr kumimoji="1" lang="ja-JP" altLang="en-US" sz="600" b="1" spc="-100" dirty="0" smtClean="0"/>
                <a:t>感染者等</a:t>
              </a:r>
              <a:endParaRPr kumimoji="1" lang="ja-JP" altLang="en-US" sz="600" b="1" spc="-100" dirty="0"/>
            </a:p>
          </p:txBody>
        </p:sp>
      </p:grpSp>
      <p:grpSp>
        <p:nvGrpSpPr>
          <p:cNvPr id="67" name="グループ化 66"/>
          <p:cNvGrpSpPr/>
          <p:nvPr/>
        </p:nvGrpSpPr>
        <p:grpSpPr>
          <a:xfrm>
            <a:off x="7951090" y="4081273"/>
            <a:ext cx="543739" cy="360000"/>
            <a:chOff x="1464536" y="6305549"/>
            <a:chExt cx="738818" cy="519524"/>
          </a:xfrm>
        </p:grpSpPr>
        <p:sp>
          <p:nvSpPr>
            <p:cNvPr id="68" name="正方形/長方形 67"/>
            <p:cNvSpPr/>
            <p:nvPr/>
          </p:nvSpPr>
          <p:spPr>
            <a:xfrm>
              <a:off x="1583895" y="6305549"/>
              <a:ext cx="489158" cy="51952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1464536" y="6349547"/>
              <a:ext cx="738818" cy="4441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700" b="1" dirty="0" smtClean="0">
                  <a:solidFill>
                    <a:schemeClr val="bg1"/>
                  </a:solidFill>
                </a:rPr>
                <a:t>犯罪</a:t>
              </a:r>
              <a:endParaRPr kumimoji="1" lang="en-US" altLang="ja-JP" sz="7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kumimoji="1" lang="ja-JP" altLang="en-US" sz="700" b="1" dirty="0" smtClean="0">
                  <a:solidFill>
                    <a:schemeClr val="bg1"/>
                  </a:solidFill>
                </a:rPr>
                <a:t>被害者等</a:t>
              </a:r>
              <a:endParaRPr kumimoji="1" lang="ja-JP" altLang="en-US" sz="7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グループ化 69"/>
          <p:cNvGrpSpPr/>
          <p:nvPr/>
        </p:nvGrpSpPr>
        <p:grpSpPr>
          <a:xfrm>
            <a:off x="8424053" y="4083205"/>
            <a:ext cx="543739" cy="360000"/>
            <a:chOff x="2508911" y="6305549"/>
            <a:chExt cx="738818" cy="519523"/>
          </a:xfrm>
          <a:solidFill>
            <a:srgbClr val="FFCCFF"/>
          </a:solidFill>
        </p:grpSpPr>
        <p:sp>
          <p:nvSpPr>
            <p:cNvPr id="71" name="正方形/長方形 70"/>
            <p:cNvSpPr/>
            <p:nvPr/>
          </p:nvSpPr>
          <p:spPr>
            <a:xfrm>
              <a:off x="2631645" y="6305549"/>
              <a:ext cx="489158" cy="5195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2508911" y="6353009"/>
              <a:ext cx="738818" cy="4441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700" b="1" dirty="0" smtClean="0"/>
                <a:t>犯罪を</a:t>
              </a:r>
              <a:endParaRPr kumimoji="1" lang="en-US" altLang="ja-JP" sz="700" b="1" dirty="0" smtClean="0"/>
            </a:p>
            <a:p>
              <a:pPr algn="ctr"/>
              <a:r>
                <a:rPr kumimoji="1" lang="ja-JP" altLang="en-US" sz="700" b="1" dirty="0" smtClean="0"/>
                <a:t>した人等</a:t>
              </a:r>
              <a:endParaRPr kumimoji="1" lang="ja-JP" altLang="en-US" sz="700" b="1" dirty="0"/>
            </a:p>
          </p:txBody>
        </p:sp>
      </p:grpSp>
      <p:grpSp>
        <p:nvGrpSpPr>
          <p:cNvPr id="73" name="グループ化 72"/>
          <p:cNvGrpSpPr/>
          <p:nvPr/>
        </p:nvGrpSpPr>
        <p:grpSpPr>
          <a:xfrm>
            <a:off x="8922765" y="4092926"/>
            <a:ext cx="492443" cy="360000"/>
            <a:chOff x="3561651" y="6315074"/>
            <a:chExt cx="661074" cy="519523"/>
          </a:xfrm>
        </p:grpSpPr>
        <p:sp>
          <p:nvSpPr>
            <p:cNvPr id="81" name="正方形/長方形 80"/>
            <p:cNvSpPr/>
            <p:nvPr/>
          </p:nvSpPr>
          <p:spPr>
            <a:xfrm>
              <a:off x="3650820" y="6315074"/>
              <a:ext cx="483278" cy="519523"/>
            </a:xfrm>
            <a:prstGeom prst="rect">
              <a:avLst/>
            </a:prstGeom>
            <a:solidFill>
              <a:srgbClr val="CC00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3561651" y="6339191"/>
              <a:ext cx="661074" cy="4885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800" b="1" dirty="0" smtClean="0">
                  <a:solidFill>
                    <a:schemeClr val="bg1"/>
                  </a:solidFill>
                </a:rPr>
                <a:t>性的</a:t>
              </a:r>
              <a:endParaRPr kumimoji="1" lang="en-US" altLang="ja-JP" sz="8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kumimoji="1" lang="ja-JP" altLang="en-US" sz="800" b="1" dirty="0" smtClean="0">
                  <a:solidFill>
                    <a:schemeClr val="bg1"/>
                  </a:solidFill>
                </a:rPr>
                <a:t>ﾏｲﾉﾘﾃｨ</a:t>
              </a:r>
              <a:endParaRPr kumimoji="1" lang="en-US" altLang="ja-JP" sz="800" b="1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84" name="グループ化 83"/>
          <p:cNvGrpSpPr/>
          <p:nvPr/>
        </p:nvGrpSpPr>
        <p:grpSpPr>
          <a:xfrm>
            <a:off x="9395839" y="4073274"/>
            <a:ext cx="543739" cy="415498"/>
            <a:chOff x="4550943" y="6285008"/>
            <a:chExt cx="760990" cy="599614"/>
          </a:xfrm>
        </p:grpSpPr>
        <p:sp>
          <p:nvSpPr>
            <p:cNvPr id="85" name="正方形/長方形 84"/>
            <p:cNvSpPr/>
            <p:nvPr/>
          </p:nvSpPr>
          <p:spPr>
            <a:xfrm>
              <a:off x="4679520" y="6324599"/>
              <a:ext cx="503838" cy="51952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86" name="テキスト ボックス 85"/>
            <p:cNvSpPr txBox="1"/>
            <p:nvPr/>
          </p:nvSpPr>
          <p:spPr>
            <a:xfrm>
              <a:off x="4550943" y="6285008"/>
              <a:ext cx="760990" cy="599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700" b="1" dirty="0" smtClean="0"/>
                <a:t>ｲﾝﾀｰﾈｯﾄ</a:t>
              </a:r>
              <a:endParaRPr kumimoji="1" lang="en-US" altLang="ja-JP" sz="700" b="1" dirty="0" smtClean="0"/>
            </a:p>
            <a:p>
              <a:pPr algn="ctr"/>
              <a:r>
                <a:rPr kumimoji="1" lang="ja-JP" altLang="en-US" sz="700" b="1" dirty="0" smtClean="0"/>
                <a:t>による</a:t>
              </a:r>
              <a:endParaRPr kumimoji="1" lang="en-US" altLang="ja-JP" sz="700" b="1" dirty="0" smtClean="0"/>
            </a:p>
            <a:p>
              <a:pPr algn="ctr"/>
              <a:r>
                <a:rPr kumimoji="1" lang="ja-JP" altLang="en-US" sz="700" b="1" dirty="0" smtClean="0"/>
                <a:t>人権侵害</a:t>
              </a:r>
              <a:endParaRPr kumimoji="1" lang="en-US" altLang="ja-JP" sz="700" b="1" dirty="0" smtClean="0"/>
            </a:p>
          </p:txBody>
        </p:sp>
      </p:grpSp>
      <p:grpSp>
        <p:nvGrpSpPr>
          <p:cNvPr id="87" name="グループ化 86"/>
          <p:cNvGrpSpPr/>
          <p:nvPr/>
        </p:nvGrpSpPr>
        <p:grpSpPr>
          <a:xfrm>
            <a:off x="9890127" y="4092591"/>
            <a:ext cx="492444" cy="360000"/>
            <a:chOff x="5610556" y="6334124"/>
            <a:chExt cx="676815" cy="519524"/>
          </a:xfrm>
        </p:grpSpPr>
        <p:sp>
          <p:nvSpPr>
            <p:cNvPr id="88" name="正方形/長方形 87"/>
            <p:cNvSpPr/>
            <p:nvPr/>
          </p:nvSpPr>
          <p:spPr>
            <a:xfrm>
              <a:off x="5708220" y="6334124"/>
              <a:ext cx="494785" cy="5195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5610556" y="6437226"/>
              <a:ext cx="676815" cy="3109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800" b="1" dirty="0" smtClean="0"/>
                <a:t>その他</a:t>
              </a:r>
              <a:endParaRPr kumimoji="1" lang="en-US" altLang="ja-JP" sz="900" b="1" dirty="0" smtClean="0"/>
            </a:p>
          </p:txBody>
        </p:sp>
      </p:grpSp>
      <p:sp>
        <p:nvSpPr>
          <p:cNvPr id="2" name="右矢印 1"/>
          <p:cNvSpPr/>
          <p:nvPr/>
        </p:nvSpPr>
        <p:spPr>
          <a:xfrm rot="9307626">
            <a:off x="6397288" y="4380955"/>
            <a:ext cx="1067995" cy="288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0" name="グループ化 89"/>
          <p:cNvGrpSpPr>
            <a:grpSpLocks noChangeAspect="1"/>
          </p:cNvGrpSpPr>
          <p:nvPr/>
        </p:nvGrpSpPr>
        <p:grpSpPr>
          <a:xfrm>
            <a:off x="7675676" y="6944973"/>
            <a:ext cx="1670283" cy="1372278"/>
            <a:chOff x="1500319" y="3598606"/>
            <a:chExt cx="4266779" cy="3505528"/>
          </a:xfrm>
        </p:grpSpPr>
        <p:pic>
          <p:nvPicPr>
            <p:cNvPr id="92" name="図 91">
              <a:extLst>
                <a:ext uri="{FF2B5EF4-FFF2-40B4-BE49-F238E27FC236}">
                  <a16:creationId xmlns:a16="http://schemas.microsoft.com/office/drawing/2014/main" id="{F8221C85-89E6-43B8-930A-2CE6E32A20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0319" y="3601006"/>
              <a:ext cx="673100" cy="673100"/>
            </a:xfrm>
            <a:prstGeom prst="rect">
              <a:avLst/>
            </a:prstGeom>
          </p:spPr>
        </p:pic>
        <p:pic>
          <p:nvPicPr>
            <p:cNvPr id="93" name="図 92">
              <a:extLst>
                <a:ext uri="{FF2B5EF4-FFF2-40B4-BE49-F238E27FC236}">
                  <a16:creationId xmlns:a16="http://schemas.microsoft.com/office/drawing/2014/main" id="{250C5233-B176-4B2C-AE4F-372154F71D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4219" y="3598606"/>
              <a:ext cx="673100" cy="673100"/>
            </a:xfrm>
            <a:prstGeom prst="rect">
              <a:avLst/>
            </a:prstGeom>
          </p:spPr>
        </p:pic>
        <p:pic>
          <p:nvPicPr>
            <p:cNvPr id="94" name="図 93">
              <a:extLst>
                <a:ext uri="{FF2B5EF4-FFF2-40B4-BE49-F238E27FC236}">
                  <a16:creationId xmlns:a16="http://schemas.microsoft.com/office/drawing/2014/main" id="{2D1214B9-9AC1-4C5D-8143-B1635D2A5E5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0819" y="3608906"/>
              <a:ext cx="673100" cy="673100"/>
            </a:xfrm>
            <a:prstGeom prst="rect">
              <a:avLst/>
            </a:prstGeom>
          </p:spPr>
        </p:pic>
        <p:pic>
          <p:nvPicPr>
            <p:cNvPr id="95" name="図 94">
              <a:extLst>
                <a:ext uri="{FF2B5EF4-FFF2-40B4-BE49-F238E27FC236}">
                  <a16:creationId xmlns:a16="http://schemas.microsoft.com/office/drawing/2014/main" id="{2B61309C-4566-465D-BA3B-764152A2FD9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4719" y="3619206"/>
              <a:ext cx="673100" cy="673100"/>
            </a:xfrm>
            <a:prstGeom prst="rect">
              <a:avLst/>
            </a:prstGeom>
          </p:spPr>
        </p:pic>
        <p:pic>
          <p:nvPicPr>
            <p:cNvPr id="96" name="図 95">
              <a:extLst>
                <a:ext uri="{FF2B5EF4-FFF2-40B4-BE49-F238E27FC236}">
                  <a16:creationId xmlns:a16="http://schemas.microsoft.com/office/drawing/2014/main" id="{1CBE4F17-C165-437B-997D-42D08DC78C9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9419" y="3629506"/>
              <a:ext cx="673100" cy="673100"/>
            </a:xfrm>
            <a:prstGeom prst="rect">
              <a:avLst/>
            </a:prstGeom>
          </p:spPr>
        </p:pic>
        <p:pic>
          <p:nvPicPr>
            <p:cNvPr id="97" name="図 96">
              <a:extLst>
                <a:ext uri="{FF2B5EF4-FFF2-40B4-BE49-F238E27FC236}">
                  <a16:creationId xmlns:a16="http://schemas.microsoft.com/office/drawing/2014/main" id="{ADCD306B-FB38-45D8-AF5A-2562B45E49F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9119" y="4493881"/>
              <a:ext cx="673100" cy="673100"/>
            </a:xfrm>
            <a:prstGeom prst="rect">
              <a:avLst/>
            </a:prstGeom>
          </p:spPr>
        </p:pic>
        <p:pic>
          <p:nvPicPr>
            <p:cNvPr id="98" name="図 97">
              <a:extLst>
                <a:ext uri="{FF2B5EF4-FFF2-40B4-BE49-F238E27FC236}">
                  <a16:creationId xmlns:a16="http://schemas.microsoft.com/office/drawing/2014/main" id="{80395B35-FAF2-435F-8474-203395DF8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0319" y="4516881"/>
              <a:ext cx="673100" cy="673100"/>
            </a:xfrm>
            <a:prstGeom prst="rect">
              <a:avLst/>
            </a:prstGeom>
          </p:spPr>
        </p:pic>
        <p:pic>
          <p:nvPicPr>
            <p:cNvPr id="99" name="図 98">
              <a:extLst>
                <a:ext uri="{FF2B5EF4-FFF2-40B4-BE49-F238E27FC236}">
                  <a16:creationId xmlns:a16="http://schemas.microsoft.com/office/drawing/2014/main" id="{811BBE19-1AAE-4290-BD68-6BE3497B2F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9619" y="4539881"/>
              <a:ext cx="673100" cy="676275"/>
            </a:xfrm>
            <a:prstGeom prst="rect">
              <a:avLst/>
            </a:prstGeom>
          </p:spPr>
        </p:pic>
        <p:pic>
          <p:nvPicPr>
            <p:cNvPr id="100" name="図 99">
              <a:extLst>
                <a:ext uri="{FF2B5EF4-FFF2-40B4-BE49-F238E27FC236}">
                  <a16:creationId xmlns:a16="http://schemas.microsoft.com/office/drawing/2014/main" id="{4CB857B5-F19F-49B2-8B28-3CF458B12A8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86218" y="4550182"/>
              <a:ext cx="668179" cy="671331"/>
            </a:xfrm>
            <a:prstGeom prst="rect">
              <a:avLst/>
            </a:prstGeom>
          </p:spPr>
        </p:pic>
        <p:pic>
          <p:nvPicPr>
            <p:cNvPr id="101" name="図 100">
              <a:extLst>
                <a:ext uri="{FF2B5EF4-FFF2-40B4-BE49-F238E27FC236}">
                  <a16:creationId xmlns:a16="http://schemas.microsoft.com/office/drawing/2014/main" id="{92EE2636-765D-4C2E-A09B-8B2429984D1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2820" y="4573180"/>
              <a:ext cx="668179" cy="671331"/>
            </a:xfrm>
            <a:prstGeom prst="rect">
              <a:avLst/>
            </a:prstGeom>
          </p:spPr>
        </p:pic>
        <p:pic>
          <p:nvPicPr>
            <p:cNvPr id="102" name="図 101">
              <a:extLst>
                <a:ext uri="{FF2B5EF4-FFF2-40B4-BE49-F238E27FC236}">
                  <a16:creationId xmlns:a16="http://schemas.microsoft.com/office/drawing/2014/main" id="{A8D5C720-FD3A-4312-93D6-7EFC5BF22B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9820" y="5412155"/>
              <a:ext cx="668179" cy="671331"/>
            </a:xfrm>
            <a:prstGeom prst="rect">
              <a:avLst/>
            </a:prstGeom>
          </p:spPr>
        </p:pic>
        <p:pic>
          <p:nvPicPr>
            <p:cNvPr id="103" name="図 102">
              <a:extLst>
                <a:ext uri="{FF2B5EF4-FFF2-40B4-BE49-F238E27FC236}">
                  <a16:creationId xmlns:a16="http://schemas.microsoft.com/office/drawing/2014/main" id="{9715061F-2B4D-4226-ACB0-1F2B6D11DC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3720" y="5422455"/>
              <a:ext cx="668179" cy="671331"/>
            </a:xfrm>
            <a:prstGeom prst="rect">
              <a:avLst/>
            </a:prstGeom>
          </p:spPr>
        </p:pic>
        <p:pic>
          <p:nvPicPr>
            <p:cNvPr id="104" name="図 103">
              <a:extLst>
                <a:ext uri="{FF2B5EF4-FFF2-40B4-BE49-F238E27FC236}">
                  <a16:creationId xmlns:a16="http://schemas.microsoft.com/office/drawing/2014/main" id="{77928AE7-42F4-42AD-92B4-C64B4A4948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8420" y="5445456"/>
              <a:ext cx="668179" cy="671331"/>
            </a:xfrm>
            <a:prstGeom prst="rect">
              <a:avLst/>
            </a:prstGeom>
          </p:spPr>
        </p:pic>
        <p:pic>
          <p:nvPicPr>
            <p:cNvPr id="105" name="図 104">
              <a:extLst>
                <a:ext uri="{FF2B5EF4-FFF2-40B4-BE49-F238E27FC236}">
                  <a16:creationId xmlns:a16="http://schemas.microsoft.com/office/drawing/2014/main" id="{2D40C7D1-1D93-4E29-AB90-25B745D700CA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5019" y="5481156"/>
              <a:ext cx="668179" cy="671331"/>
            </a:xfrm>
            <a:prstGeom prst="rect">
              <a:avLst/>
            </a:prstGeom>
          </p:spPr>
        </p:pic>
        <p:pic>
          <p:nvPicPr>
            <p:cNvPr id="106" name="図 105">
              <a:extLst>
                <a:ext uri="{FF2B5EF4-FFF2-40B4-BE49-F238E27FC236}">
                  <a16:creationId xmlns:a16="http://schemas.microsoft.com/office/drawing/2014/main" id="{3CA8FBA0-15A1-4491-8447-0CFE29A51AB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8919" y="5478757"/>
              <a:ext cx="668179" cy="671331"/>
            </a:xfrm>
            <a:prstGeom prst="rect">
              <a:avLst/>
            </a:prstGeom>
          </p:spPr>
        </p:pic>
        <p:pic>
          <p:nvPicPr>
            <p:cNvPr id="107" name="図 106">
              <a:extLst>
                <a:ext uri="{FF2B5EF4-FFF2-40B4-BE49-F238E27FC236}">
                  <a16:creationId xmlns:a16="http://schemas.microsoft.com/office/drawing/2014/main" id="{62BF4344-91AE-4859-A837-C5F065894F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7816" y="6409802"/>
              <a:ext cx="684240" cy="671331"/>
            </a:xfrm>
            <a:prstGeom prst="rect">
              <a:avLst/>
            </a:prstGeom>
          </p:spPr>
        </p:pic>
        <p:pic>
          <p:nvPicPr>
            <p:cNvPr id="108" name="図 107">
              <a:extLst>
                <a:ext uri="{FF2B5EF4-FFF2-40B4-BE49-F238E27FC236}">
                  <a16:creationId xmlns:a16="http://schemas.microsoft.com/office/drawing/2014/main" id="{C133AC58-2B04-462F-8403-FA97691145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9817" y="6432803"/>
              <a:ext cx="684240" cy="671331"/>
            </a:xfrm>
            <a:prstGeom prst="rect">
              <a:avLst/>
            </a:prstGeom>
          </p:spPr>
        </p:pic>
      </p:grpSp>
      <p:sp>
        <p:nvSpPr>
          <p:cNvPr id="109" name="右矢印 108"/>
          <p:cNvSpPr/>
          <p:nvPr/>
        </p:nvSpPr>
        <p:spPr>
          <a:xfrm rot="9307626">
            <a:off x="6439960" y="7834339"/>
            <a:ext cx="1067995" cy="288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505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4889</TotalTime>
  <Words>281</Words>
  <Application>Microsoft Office PowerPoint</Application>
  <PresentationFormat>ユーザー設定</PresentationFormat>
  <Paragraphs>72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下村＿考弘（道民生活係）</dc:creator>
  <cp:lastModifiedBy>下村＿考弘</cp:lastModifiedBy>
  <cp:revision>303</cp:revision>
  <cp:lastPrinted>2023-08-22T10:42:59Z</cp:lastPrinted>
  <dcterms:created xsi:type="dcterms:W3CDTF">2022-08-24T07:35:27Z</dcterms:created>
  <dcterms:modified xsi:type="dcterms:W3CDTF">2023-08-22T10:56:41Z</dcterms:modified>
</cp:coreProperties>
</file>