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3"/>
  </p:notesMasterIdLst>
  <p:handoutMasterIdLst>
    <p:handoutMasterId r:id="rId4"/>
  </p:handoutMasterIdLst>
  <p:sldIdLst>
    <p:sldId id="262" r:id="rId2"/>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4" userDrawn="1">
          <p15:clr>
            <a:srgbClr val="A4A3A4"/>
          </p15:clr>
        </p15:guide>
        <p15:guide id="2" pos="346" userDrawn="1">
          <p15:clr>
            <a:srgbClr val="A4A3A4"/>
          </p15:clr>
        </p15:guide>
        <p15:guide id="3" pos="4042" userDrawn="1">
          <p15:clr>
            <a:srgbClr val="A4A3A4"/>
          </p15:clr>
        </p15:guide>
        <p15:guide id="4"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B2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4719" autoAdjust="0"/>
  </p:normalViewPr>
  <p:slideViewPr>
    <p:cSldViewPr snapToGrid="0" snapToObjects="1" showGuides="1">
      <p:cViewPr varScale="1">
        <p:scale>
          <a:sx n="76" d="100"/>
          <a:sy n="76" d="100"/>
        </p:scale>
        <p:origin x="3330" y="102"/>
      </p:cViewPr>
      <p:guideLst>
        <p:guide orient="horz" pos="3324"/>
        <p:guide pos="346"/>
        <p:guide pos="4042"/>
        <p:guide pos="21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0791B22E-3FD4-DF4E-99EA-3D6B94FE2BD0}" type="datetimeFigureOut">
              <a:rPr kumimoji="1" lang="ja-JP" altLang="en-US" smtClean="0"/>
              <a:t>2023/11/8</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0C5A90BE-5BEF-F24B-841E-876708801840}" type="slidenum">
              <a:rPr kumimoji="1" lang="ja-JP" altLang="en-US" smtClean="0"/>
              <a:t>‹#›</a:t>
            </a:fld>
            <a:endParaRPr kumimoji="1" lang="ja-JP" altLang="en-US"/>
          </a:p>
        </p:txBody>
      </p:sp>
    </p:spTree>
    <p:extLst>
      <p:ext uri="{BB962C8B-B14F-4D97-AF65-F5344CB8AC3E}">
        <p14:creationId xmlns:p14="http://schemas.microsoft.com/office/powerpoint/2010/main" val="3167034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8A2A8DD-8F3C-5045-8873-68A7DD244E08}"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F3E2E79-2BD1-4049-AAEA-89B921AFE3D7}" type="slidenum">
              <a:rPr kumimoji="1" lang="ja-JP" altLang="en-US" smtClean="0"/>
              <a:t>‹#›</a:t>
            </a:fld>
            <a:endParaRPr kumimoji="1" lang="ja-JP" altLang="en-US"/>
          </a:p>
        </p:txBody>
      </p:sp>
    </p:spTree>
    <p:extLst>
      <p:ext uri="{BB962C8B-B14F-4D97-AF65-F5344CB8AC3E}">
        <p14:creationId xmlns:p14="http://schemas.microsoft.com/office/powerpoint/2010/main" val="5078085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3476508327"/>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2F5A55-3B06-964A-A560-F201FD3FABDA}" type="datetime1">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6103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397821-22EE-1B45-BC29-6D400B6EDB4D}" type="datetime1">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249472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8E3B28-7DFC-9A4E-8EAA-E2E878B1D9A2}" type="datetime1">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343565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246EDF-1D86-784D-892E-E88910A3C4F2}" type="datetime1">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219121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61FE92F-1D48-624D-95B5-649B6489609C}" type="datetime1">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17613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405096-89C9-4347-BF25-03FCDEC9BDFB}" type="datetime1">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411351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p:cNvSpPr/>
          <p:nvPr userDrawn="1"/>
        </p:nvSpPr>
        <p:spPr>
          <a:xfrm>
            <a:off x="0" y="925"/>
            <a:ext cx="6858000" cy="43087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34340" y="70775"/>
            <a:ext cx="5692140" cy="392774"/>
          </a:xfrm>
        </p:spPr>
        <p:txBody>
          <a:bodyPr>
            <a:noAutofit/>
          </a:bodyPr>
          <a:lstStyle>
            <a:lvl1pPr algn="l">
              <a:defRPr sz="1600">
                <a:solidFill>
                  <a:srgbClr val="D9D9D9"/>
                </a:solidFill>
              </a:defRPr>
            </a:lvl1p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B7B2041B-D574-B94C-AA20-F90DAD102766}" type="datetime1">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6101080" y="12347"/>
            <a:ext cx="608754" cy="527403"/>
          </a:xfrm>
        </p:spPr>
        <p:txBody>
          <a:bodyPr/>
          <a:lstStyle>
            <a:lvl1pPr>
              <a:defRPr sz="1100">
                <a:solidFill>
                  <a:srgbClr val="D9D9D9"/>
                </a:solidFill>
              </a:defRPr>
            </a:lvl1pPr>
          </a:lstStyle>
          <a:p>
            <a:fld id="{CA7CB78F-600D-CF4D-9C7D-D0FACCEB1066}" type="slidenum">
              <a:rPr lang="ja-JP" altLang="en-US" smtClean="0"/>
              <a:pPr/>
              <a:t>‹#›</a:t>
            </a:fld>
            <a:endParaRPr lang="ja-JP" altLang="en-US" dirty="0"/>
          </a:p>
        </p:txBody>
      </p:sp>
      <p:sp>
        <p:nvSpPr>
          <p:cNvPr id="7" name="正方形/長方形 6"/>
          <p:cNvSpPr/>
          <p:nvPr userDrawn="1"/>
        </p:nvSpPr>
        <p:spPr>
          <a:xfrm>
            <a:off x="0" y="480483"/>
            <a:ext cx="6858000" cy="60326"/>
          </a:xfrm>
          <a:prstGeom prst="rect">
            <a:avLst/>
          </a:prstGeom>
          <a:gradFill flip="none" rotWithShape="1">
            <a:gsLst>
              <a:gs pos="0">
                <a:schemeClr val="bg1">
                  <a:lumMod val="75000"/>
                </a:schemeClr>
              </a:gs>
              <a:gs pos="54000">
                <a:schemeClr val="bg1">
                  <a:lumMod val="95000"/>
                </a:schemeClr>
              </a:gs>
              <a:gs pos="87000">
                <a:schemeClr val="bg1">
                  <a:lumMod val="75000"/>
                </a:schemeClr>
              </a:gs>
              <a:gs pos="36000">
                <a:schemeClr val="bg1">
                  <a:lumMod val="75000"/>
                </a:schemeClr>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431799"/>
            <a:ext cx="6857999" cy="5715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58982014"/>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6B6270-D6A3-9641-936D-279F76C4AA01}" type="datetime1">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235225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1F3DA-FFFE-B44A-90D3-3E2E8B2D5A3C}" type="datetime1">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163088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D16564-012B-8844-8763-F94C5E47A057}" type="datetime1">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28651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3187CB8-1E0A-3540-92EF-CA4B1538CD14}" type="datetime1">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A7CB78F-600D-CF4D-9C7D-D0FACCEB1066}" type="slidenum">
              <a:rPr kumimoji="1" lang="ja-JP" altLang="en-US" smtClean="0"/>
              <a:t>‹#›</a:t>
            </a:fld>
            <a:endParaRPr kumimoji="1" lang="ja-JP" altLang="en-US"/>
          </a:p>
        </p:txBody>
      </p:sp>
    </p:spTree>
    <p:extLst>
      <p:ext uri="{BB962C8B-B14F-4D97-AF65-F5344CB8AC3E}">
        <p14:creationId xmlns:p14="http://schemas.microsoft.com/office/powerpoint/2010/main" val="1164108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1563" y="5017322"/>
            <a:ext cx="1064715" cy="246221"/>
          </a:xfrm>
          <a:prstGeom prst="rect">
            <a:avLst/>
          </a:prstGeom>
          <a:noFill/>
        </p:spPr>
        <p:txBody>
          <a:bodyPr wrap="none" anchor="b">
            <a:spAutoFit/>
          </a:bodyPr>
          <a:lstStyle/>
          <a:p>
            <a:pPr fontAlgn="auto">
              <a:spcBef>
                <a:spcPts val="0"/>
              </a:spcBef>
              <a:spcAft>
                <a:spcPts val="0"/>
              </a:spcAft>
              <a:defRPr/>
            </a:pPr>
            <a:r>
              <a:rPr lang="ja-JP" altLang="en-US" sz="1000" dirty="0">
                <a:solidFill>
                  <a:schemeClr val="tx1">
                    <a:lumMod val="85000"/>
                    <a:lumOff val="15000"/>
                  </a:schemeClr>
                </a:solidFill>
                <a:latin typeface="BIZ UDPGothic" panose="020B0400000000000000" pitchFamily="34" charset="-128"/>
                <a:ea typeface="BIZ UDPGothic" panose="020B0400000000000000" pitchFamily="34" charset="-128"/>
              </a:rPr>
              <a:t>●ブースの内容</a:t>
            </a:r>
            <a:endParaRPr lang="en-US" altLang="ja-JP" sz="1000" dirty="0">
              <a:solidFill>
                <a:schemeClr val="tx1">
                  <a:lumMod val="85000"/>
                  <a:lumOff val="15000"/>
                </a:schemeClr>
              </a:solidFill>
              <a:latin typeface="BIZ UDPGothic" panose="020B0400000000000000" pitchFamily="34" charset="-128"/>
              <a:ea typeface="BIZ UDPGothic" panose="020B0400000000000000" pitchFamily="34"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386974343"/>
              </p:ext>
            </p:extLst>
          </p:nvPr>
        </p:nvGraphicFramePr>
        <p:xfrm>
          <a:off x="84959" y="1727083"/>
          <a:ext cx="6671441" cy="2616316"/>
        </p:xfrm>
        <a:graphic>
          <a:graphicData uri="http://schemas.openxmlformats.org/drawingml/2006/table">
            <a:tbl>
              <a:tblPr/>
              <a:tblGrid>
                <a:gridCol w="1418721">
                  <a:extLst>
                    <a:ext uri="{9D8B030D-6E8A-4147-A177-3AD203B41FA5}">
                      <a16:colId xmlns:a16="http://schemas.microsoft.com/office/drawing/2014/main" val="20000"/>
                    </a:ext>
                  </a:extLst>
                </a:gridCol>
                <a:gridCol w="947990">
                  <a:extLst>
                    <a:ext uri="{9D8B030D-6E8A-4147-A177-3AD203B41FA5}">
                      <a16:colId xmlns:a16="http://schemas.microsoft.com/office/drawing/2014/main" val="20001"/>
                    </a:ext>
                  </a:extLst>
                </a:gridCol>
                <a:gridCol w="1617753">
                  <a:extLst>
                    <a:ext uri="{9D8B030D-6E8A-4147-A177-3AD203B41FA5}">
                      <a16:colId xmlns:a16="http://schemas.microsoft.com/office/drawing/2014/main" val="20002"/>
                    </a:ext>
                  </a:extLst>
                </a:gridCol>
                <a:gridCol w="808876">
                  <a:extLst>
                    <a:ext uri="{9D8B030D-6E8A-4147-A177-3AD203B41FA5}">
                      <a16:colId xmlns:a16="http://schemas.microsoft.com/office/drawing/2014/main" val="20003"/>
                    </a:ext>
                  </a:extLst>
                </a:gridCol>
                <a:gridCol w="1878101">
                  <a:extLst>
                    <a:ext uri="{9D8B030D-6E8A-4147-A177-3AD203B41FA5}">
                      <a16:colId xmlns:a16="http://schemas.microsoft.com/office/drawing/2014/main" val="20004"/>
                    </a:ext>
                  </a:extLst>
                </a:gridCol>
              </a:tblGrid>
              <a:tr h="558916">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ご出展団体名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04800">
                <a:tc>
                  <a:txBody>
                    <a:bodyPr/>
                    <a:lstStyle/>
                    <a:p>
                      <a:pPr algn="ctr" fontAlgn="ctr"/>
                      <a:r>
                        <a:rPr lang="ja-JP" altLang="en-US" sz="1050" b="0" i="0" u="none" strike="noStrike">
                          <a:solidFill>
                            <a:srgbClr val="000000"/>
                          </a:solidFill>
                          <a:effectLst/>
                          <a:latin typeface="BIZ UDPGothic" panose="020B0400000000000000" pitchFamily="34" charset="-128"/>
                          <a:ea typeface="BIZ UDPGothic" panose="020B0400000000000000" pitchFamily="34" charset="-128"/>
                        </a:rPr>
                        <a:t>部署名・ご担当者名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33400">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ご住所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t"/>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endParaRPr lang="en-US" altLang="ja-JP" sz="1050" b="0" i="0" u="none" strike="noStrike" dirty="0">
                        <a:solidFill>
                          <a:srgbClr val="000000"/>
                        </a:solidFill>
                        <a:effectLst/>
                        <a:latin typeface="BIZ UDPGothic" panose="020B0400000000000000" pitchFamily="34" charset="-128"/>
                        <a:ea typeface="BIZ UDPGothic" panose="020B0400000000000000" pitchFamily="34" charset="-128"/>
                      </a:endParaRPr>
                    </a:p>
                    <a:p>
                      <a:pPr algn="l" fontAlgn="t"/>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04800">
                <a:tc>
                  <a:txBody>
                    <a:bodyPr/>
                    <a:lstStyle/>
                    <a:p>
                      <a:pPr algn="ctr" fontAlgn="ctr"/>
                      <a:r>
                        <a:rPr lang="en-US" sz="1050" b="0" i="0" u="none" strike="noStrike">
                          <a:solidFill>
                            <a:srgbClr val="000000"/>
                          </a:solidFill>
                          <a:effectLst/>
                          <a:latin typeface="BIZ UDPGothic" panose="020B0400000000000000" pitchFamily="34" charset="-128"/>
                          <a:ea typeface="BIZ UDPGothic" panose="020B0400000000000000" pitchFamily="34" charset="-128"/>
                        </a:rPr>
                        <a:t>URL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050" b="0" i="0" u="none" strike="noStrike">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04800">
                <a:tc rowSpan="3">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ご連絡先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BIZ UDPGothic" panose="020B0400000000000000" pitchFamily="34" charset="-128"/>
                          <a:ea typeface="BIZ UDPGothic" panose="020B0400000000000000" pitchFamily="34" charset="-128"/>
                        </a:rPr>
                        <a:t>TEL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携帯番号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vMerge="1">
                  <a:txBody>
                    <a:bodyPr/>
                    <a:lstStyle/>
                    <a:p>
                      <a:endParaRPr kumimoji="1" lang="ja-JP" altLang="en-US"/>
                    </a:p>
                  </a:txBody>
                  <a:tcPr/>
                </a:tc>
                <a:tc>
                  <a:txBody>
                    <a:bodyPr/>
                    <a:lstStyle/>
                    <a:p>
                      <a:pPr algn="ctr" fontAlgn="ctr"/>
                      <a:r>
                        <a:rPr lang="en-US" sz="1050" b="0" i="0" u="none" strike="noStrike" dirty="0">
                          <a:solidFill>
                            <a:srgbClr val="000000"/>
                          </a:solidFill>
                          <a:effectLst/>
                          <a:latin typeface="BIZ UDPGothic" panose="020B0400000000000000" pitchFamily="34" charset="-128"/>
                          <a:ea typeface="BIZ UDPGothic" panose="020B0400000000000000" pitchFamily="34" charset="-128"/>
                        </a:rPr>
                        <a:t>FAX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04800">
                <a:tc vMerge="1">
                  <a:txBody>
                    <a:bodyPr/>
                    <a:lstStyle/>
                    <a:p>
                      <a:endParaRPr kumimoji="1" lang="ja-JP" altLang="en-US"/>
                    </a:p>
                  </a:txBody>
                  <a:tcPr/>
                </a:tc>
                <a:tc>
                  <a:txBody>
                    <a:bodyPr/>
                    <a:lstStyle/>
                    <a:p>
                      <a:pPr algn="ctr" fontAlgn="ctr"/>
                      <a:r>
                        <a:rPr lang="en-US" sz="1050" b="0" i="0" u="none" strike="noStrike" dirty="0">
                          <a:solidFill>
                            <a:srgbClr val="000000"/>
                          </a:solidFill>
                          <a:effectLst/>
                          <a:latin typeface="BIZ UDPGothic" panose="020B0400000000000000" pitchFamily="34" charset="-128"/>
                          <a:ea typeface="BIZ UDPGothic" panose="020B0400000000000000" pitchFamily="34" charset="-128"/>
                        </a:rPr>
                        <a:t>MAIL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082263093"/>
              </p:ext>
            </p:extLst>
          </p:nvPr>
        </p:nvGraphicFramePr>
        <p:xfrm>
          <a:off x="84958" y="5275263"/>
          <a:ext cx="6671442" cy="2116198"/>
        </p:xfrm>
        <a:graphic>
          <a:graphicData uri="http://schemas.openxmlformats.org/drawingml/2006/table">
            <a:tbl>
              <a:tblPr/>
              <a:tblGrid>
                <a:gridCol w="1418722">
                  <a:extLst>
                    <a:ext uri="{9D8B030D-6E8A-4147-A177-3AD203B41FA5}">
                      <a16:colId xmlns:a16="http://schemas.microsoft.com/office/drawing/2014/main" val="20000"/>
                    </a:ext>
                  </a:extLst>
                </a:gridCol>
                <a:gridCol w="5252720">
                  <a:extLst>
                    <a:ext uri="{9D8B030D-6E8A-4147-A177-3AD203B41FA5}">
                      <a16:colId xmlns:a16="http://schemas.microsoft.com/office/drawing/2014/main" val="20001"/>
                    </a:ext>
                  </a:extLst>
                </a:gridCol>
              </a:tblGrid>
              <a:tr h="724278">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P</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R</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したい内容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20000"/>
                        </a:lnSpc>
                        <a:spcBef>
                          <a:spcPts val="0"/>
                        </a:spcBef>
                        <a:spcAft>
                          <a:spcPts val="0"/>
                        </a:spcAft>
                        <a:buClrTx/>
                        <a:buSzTx/>
                        <a:buFontTx/>
                        <a:buNone/>
                        <a:tabLst/>
                        <a:defRPr/>
                      </a:pPr>
                      <a:r>
                        <a:rPr lang="en-US" altLang="ja-JP" sz="90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900" b="0" i="0" u="none" strike="noStrike" dirty="0">
                          <a:solidFill>
                            <a:srgbClr val="000000"/>
                          </a:solidFill>
                          <a:effectLst/>
                          <a:latin typeface="BIZ UDPGothic" panose="020B0400000000000000" pitchFamily="34" charset="-128"/>
                          <a:ea typeface="BIZ UDPGothic" panose="020B0400000000000000" pitchFamily="34" charset="-128"/>
                        </a:rPr>
                        <a:t>　該当するものにチェックを入れてください</a:t>
                      </a:r>
                      <a:r>
                        <a:rPr lang="en-US" altLang="ja-JP" sz="90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900" b="0" i="0" u="none" strike="noStrike" dirty="0">
                          <a:solidFill>
                            <a:srgbClr val="000000"/>
                          </a:solidFill>
                          <a:effectLst/>
                          <a:latin typeface="BIZ UDPGothic" panose="020B0400000000000000" pitchFamily="34" charset="-128"/>
                          <a:ea typeface="BIZ UDPGothic" panose="020B0400000000000000" pitchFamily="34" charset="-128"/>
                        </a:rPr>
                        <a:t>複数選択可</a:t>
                      </a:r>
                      <a:r>
                        <a:rPr lang="en-US" altLang="ja-JP" sz="90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900" b="0" i="0" u="none" strike="noStrike" dirty="0">
                          <a:solidFill>
                            <a:srgbClr val="000000"/>
                          </a:solidFill>
                          <a:effectLst/>
                          <a:latin typeface="BIZ UDPGothic" panose="020B0400000000000000" pitchFamily="34" charset="-128"/>
                          <a:ea typeface="BIZ UDPGothic" panose="020B0400000000000000" pitchFamily="34" charset="-128"/>
                        </a:rPr>
                        <a:t>。</a:t>
                      </a:r>
                      <a:endParaRPr lang="en-US" altLang="ja-JP" sz="900" b="0" i="0" u="none" strike="noStrike" dirty="0">
                        <a:solidFill>
                          <a:srgbClr val="000000"/>
                        </a:solidFill>
                        <a:effectLst/>
                        <a:latin typeface="BIZ UDPGothic" panose="020B0400000000000000" pitchFamily="34" charset="-128"/>
                        <a:ea typeface="BIZ UDPGothic" panose="020B0400000000000000" pitchFamily="34" charset="-128"/>
                      </a:endParaRPr>
                    </a:p>
                    <a:p>
                      <a:pPr marL="0" marR="0" indent="0" algn="l" defTabSz="457200" rtl="0" eaLnBrk="1" fontAlgn="ctr" latinLnBrk="0" hangingPunct="1">
                        <a:lnSpc>
                          <a:spcPct val="120000"/>
                        </a:lnSpc>
                        <a:spcBef>
                          <a:spcPts val="0"/>
                        </a:spcBef>
                        <a:spcAft>
                          <a:spcPts val="0"/>
                        </a:spcAft>
                        <a:buClrTx/>
                        <a:buSzTx/>
                        <a:buFontTx/>
                        <a:buNone/>
                        <a:tabLst/>
                        <a:defRPr/>
                      </a:pP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会社・団体紹介　　　　　　　</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製品　　　　　　</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新技術・新工法</a:t>
                      </a:r>
                      <a:endParaRPr lang="en-US" altLang="ja-JP" sz="1050" b="0" i="0" u="none" strike="noStrike" dirty="0">
                        <a:solidFill>
                          <a:srgbClr val="000000"/>
                        </a:solidFill>
                        <a:effectLst/>
                        <a:latin typeface="BIZ UDPGothic" panose="020B0400000000000000" pitchFamily="34" charset="-128"/>
                        <a:ea typeface="BIZ UDPGothic" panose="020B0400000000000000" pitchFamily="34" charset="-128"/>
                      </a:endParaRPr>
                    </a:p>
                    <a:p>
                      <a:pPr marL="0" marR="0" indent="0" algn="l" defTabSz="457200" rtl="0" eaLnBrk="1" fontAlgn="ctr" latinLnBrk="0" hangingPunct="1">
                        <a:lnSpc>
                          <a:spcPct val="140000"/>
                        </a:lnSpc>
                        <a:spcBef>
                          <a:spcPts val="0"/>
                        </a:spcBef>
                        <a:spcAft>
                          <a:spcPts val="0"/>
                        </a:spcAft>
                        <a:buClrTx/>
                        <a:buSzTx/>
                        <a:buFontTx/>
                        <a:buNone/>
                        <a:tabLst/>
                        <a:defRPr/>
                      </a:pP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その他</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r>
                        <a:rPr lang="en-US"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r>
                        <a:rPr lang="en-US" altLang="ja-JP" sz="1050" b="0" i="0" u="none" strike="noStrike" dirty="0">
                          <a:solidFill>
                            <a:srgbClr val="000000"/>
                          </a:solidFill>
                          <a:effectLst/>
                          <a:latin typeface="BIZ UDPGothic" panose="020B0400000000000000" pitchFamily="34" charset="-128"/>
                          <a:ea typeface="BIZ UDPGothic" panose="020B0400000000000000" pitchFamily="34" charset="-128"/>
                        </a:rPr>
                        <a:t>)</a:t>
                      </a: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91920">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上記の概要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BIZ UDPGothic" panose="020B0400000000000000" pitchFamily="34" charset="-128"/>
                          <a:ea typeface="BIZ UDPGothic" panose="020B0400000000000000" pitchFamily="34"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84956" y="88393"/>
            <a:ext cx="2872899" cy="989558"/>
          </a:xfrm>
          <a:prstGeom prst="rect">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BIZ UDPGothic" panose="020B0400000000000000" pitchFamily="34" charset="-128"/>
              <a:ea typeface="BIZ UDPGothic" panose="020B0400000000000000" pitchFamily="34" charset="-128"/>
            </a:endParaRPr>
          </a:p>
        </p:txBody>
      </p:sp>
      <p:sp>
        <p:nvSpPr>
          <p:cNvPr id="6" name="テキスト ボックス 5"/>
          <p:cNvSpPr txBox="1"/>
          <p:nvPr/>
        </p:nvSpPr>
        <p:spPr>
          <a:xfrm>
            <a:off x="84956" y="322203"/>
            <a:ext cx="3014340" cy="707886"/>
          </a:xfrm>
          <a:prstGeom prst="rect">
            <a:avLst/>
          </a:prstGeom>
          <a:noFill/>
        </p:spPr>
        <p:txBody>
          <a:bodyPr wrap="square">
            <a:spAutoFit/>
          </a:bodyPr>
          <a:lstStyle/>
          <a:p>
            <a:pPr fontAlgn="auto">
              <a:spcBef>
                <a:spcPts val="0"/>
              </a:spcBef>
              <a:spcAft>
                <a:spcPts val="0"/>
              </a:spcAft>
              <a:defRPr/>
            </a:pPr>
            <a:r>
              <a:rPr lang="ja-JP" altLang="en-US" sz="2000" dirty="0">
                <a:solidFill>
                  <a:schemeClr val="bg1"/>
                </a:solidFill>
                <a:latin typeface="BIZ UDPGothic" panose="020B0400000000000000" pitchFamily="34" charset="-128"/>
                <a:ea typeface="BIZ UDPGothic" panose="020B0400000000000000" pitchFamily="34" charset="-128"/>
              </a:rPr>
              <a:t>「道内技術</a:t>
            </a:r>
            <a:r>
              <a:rPr lang="en-US" altLang="ja-JP" sz="2000" dirty="0">
                <a:solidFill>
                  <a:schemeClr val="bg1"/>
                </a:solidFill>
                <a:latin typeface="BIZ UDPGothic" panose="020B0400000000000000" pitchFamily="34" charset="-128"/>
                <a:ea typeface="BIZ UDPGothic" panose="020B0400000000000000" pitchFamily="34" charset="-128"/>
              </a:rPr>
              <a:t>PR</a:t>
            </a:r>
            <a:r>
              <a:rPr lang="ja-JP" altLang="en-US" sz="2000" dirty="0">
                <a:solidFill>
                  <a:schemeClr val="bg1"/>
                </a:solidFill>
                <a:latin typeface="BIZ UDPGothic" panose="020B0400000000000000" pitchFamily="34" charset="-128"/>
                <a:ea typeface="BIZ UDPGothic" panose="020B0400000000000000" pitchFamily="34" charset="-128"/>
              </a:rPr>
              <a:t>コーナー」</a:t>
            </a:r>
            <a:endParaRPr lang="en-US" altLang="ja-JP" sz="2000" dirty="0">
              <a:solidFill>
                <a:schemeClr val="bg1"/>
              </a:solidFill>
              <a:latin typeface="BIZ UDPGothic" panose="020B0400000000000000" pitchFamily="34" charset="-128"/>
              <a:ea typeface="BIZ UDPGothic" panose="020B0400000000000000" pitchFamily="34" charset="-128"/>
            </a:endParaRPr>
          </a:p>
          <a:p>
            <a:pPr fontAlgn="auto">
              <a:spcBef>
                <a:spcPts val="0"/>
              </a:spcBef>
              <a:spcAft>
                <a:spcPts val="0"/>
              </a:spcAft>
              <a:defRPr/>
            </a:pPr>
            <a:r>
              <a:rPr lang="ja-JP" altLang="en-US" sz="2000" dirty="0">
                <a:solidFill>
                  <a:schemeClr val="bg1"/>
                </a:solidFill>
                <a:latin typeface="BIZ UDPGothic" panose="020B0400000000000000" pitchFamily="34" charset="-128"/>
                <a:ea typeface="BIZ UDPGothic" panose="020B0400000000000000" pitchFamily="34" charset="-128"/>
              </a:rPr>
              <a:t> 出展申込書</a:t>
            </a:r>
          </a:p>
        </p:txBody>
      </p:sp>
      <p:sp>
        <p:nvSpPr>
          <p:cNvPr id="21" name="テキスト ボックス 20"/>
          <p:cNvSpPr txBox="1"/>
          <p:nvPr/>
        </p:nvSpPr>
        <p:spPr>
          <a:xfrm>
            <a:off x="50417" y="4374564"/>
            <a:ext cx="6684142" cy="369332"/>
          </a:xfrm>
          <a:prstGeom prst="rect">
            <a:avLst/>
          </a:prstGeom>
          <a:noFill/>
        </p:spPr>
        <p:txBody>
          <a:bodyPr wrap="square" anchor="b">
            <a:spAutoFit/>
          </a:bodyPr>
          <a:lstStyle/>
          <a:p>
            <a:pPr>
              <a:defRPr/>
            </a:pPr>
            <a:r>
              <a:rPr lang="ja-JP" altLang="ja-JP" sz="900" dirty="0">
                <a:latin typeface="BIZ UDPGothic" panose="020B0400000000000000" pitchFamily="34" charset="-128"/>
                <a:ea typeface="BIZ UDPGothic" panose="020B0400000000000000" pitchFamily="34" charset="-128"/>
              </a:rPr>
              <a:t>※</a:t>
            </a:r>
            <a:r>
              <a:rPr lang="ja-JP" altLang="en-US" sz="900" dirty="0">
                <a:latin typeface="BIZ UDPGothic" panose="020B0400000000000000" pitchFamily="34" charset="-128"/>
                <a:ea typeface="BIZ UDPGothic" panose="020B0400000000000000" pitchFamily="34" charset="-128"/>
              </a:rPr>
              <a:t>出展団体名は、必ず正式名称をご記入ください。この出展団体名は、北海道のホームページの他、社名サイン、展示会ガイドブック、</a:t>
            </a:r>
            <a:endParaRPr lang="en-US" altLang="ja-JP" sz="900" dirty="0">
              <a:latin typeface="BIZ UDPGothic" panose="020B0400000000000000" pitchFamily="34" charset="-128"/>
              <a:ea typeface="BIZ UDPGothic" panose="020B0400000000000000" pitchFamily="34" charset="-128"/>
            </a:endParaRPr>
          </a:p>
          <a:p>
            <a:pPr>
              <a:defRPr/>
            </a:pPr>
            <a:r>
              <a:rPr lang="ja-JP" altLang="ja-JP" sz="900" dirty="0">
                <a:latin typeface="BIZ UDPGothic" panose="020B0400000000000000" pitchFamily="34" charset="-128"/>
                <a:ea typeface="BIZ UDPGothic" panose="020B0400000000000000" pitchFamily="34" charset="-128"/>
              </a:rPr>
              <a:t>　</a:t>
            </a:r>
            <a:r>
              <a:rPr lang="ja-JP" altLang="en-US" sz="900" dirty="0">
                <a:latin typeface="BIZ UDPGothic" panose="020B0400000000000000" pitchFamily="34" charset="-128"/>
                <a:ea typeface="BIZ UDPGothic" panose="020B0400000000000000" pitchFamily="34" charset="-128"/>
              </a:rPr>
              <a:t> 紹介パネルに掲載いたします。</a:t>
            </a:r>
            <a:endParaRPr lang="en-US" altLang="ja-JP" sz="900" dirty="0">
              <a:latin typeface="BIZ UDPGothic" panose="020B0400000000000000" pitchFamily="34" charset="-128"/>
              <a:ea typeface="BIZ UDPGothic" panose="020B0400000000000000" pitchFamily="34" charset="-128"/>
            </a:endParaRPr>
          </a:p>
        </p:txBody>
      </p:sp>
      <p:sp>
        <p:nvSpPr>
          <p:cNvPr id="22" name="テキスト ボックス 21"/>
          <p:cNvSpPr txBox="1"/>
          <p:nvPr/>
        </p:nvSpPr>
        <p:spPr>
          <a:xfrm>
            <a:off x="107638" y="119347"/>
            <a:ext cx="2590269" cy="261610"/>
          </a:xfrm>
          <a:prstGeom prst="rect">
            <a:avLst/>
          </a:prstGeom>
          <a:noFill/>
        </p:spPr>
        <p:txBody>
          <a:bodyPr wrap="square">
            <a:spAutoFit/>
          </a:bodyPr>
          <a:lstStyle/>
          <a:p>
            <a:pPr fontAlgn="auto">
              <a:spcBef>
                <a:spcPts val="0"/>
              </a:spcBef>
              <a:spcAft>
                <a:spcPts val="0"/>
              </a:spcAft>
              <a:defRPr/>
            </a:pPr>
            <a:r>
              <a:rPr lang="ja-JP" altLang="en-US" sz="1100" dirty="0">
                <a:solidFill>
                  <a:schemeClr val="bg1"/>
                </a:solidFill>
                <a:latin typeface="BIZ UDPGothic" panose="020B0400000000000000" pitchFamily="34" charset="-128"/>
                <a:ea typeface="BIZ UDPGothic" panose="020B0400000000000000" pitchFamily="34" charset="-128"/>
              </a:rPr>
              <a:t>北海道自動車産業ゾーン</a:t>
            </a:r>
            <a:endParaRPr lang="ja-JP" altLang="en-US" sz="1600" dirty="0">
              <a:solidFill>
                <a:schemeClr val="bg1"/>
              </a:solidFill>
              <a:latin typeface="BIZ UDPGothic" panose="020B0400000000000000" pitchFamily="34" charset="-128"/>
              <a:ea typeface="BIZ UDPGothic" panose="020B0400000000000000" pitchFamily="34" charset="-128"/>
            </a:endParaRPr>
          </a:p>
        </p:txBody>
      </p:sp>
      <p:sp>
        <p:nvSpPr>
          <p:cNvPr id="24" name="テキスト ボックス 23"/>
          <p:cNvSpPr txBox="1"/>
          <p:nvPr/>
        </p:nvSpPr>
        <p:spPr>
          <a:xfrm>
            <a:off x="3684921" y="810205"/>
            <a:ext cx="2215671" cy="246221"/>
          </a:xfrm>
          <a:prstGeom prst="rect">
            <a:avLst/>
          </a:prstGeom>
          <a:noFill/>
        </p:spPr>
        <p:txBody>
          <a:bodyPr wrap="none" anchor="b">
            <a:spAutoFit/>
          </a:bodyPr>
          <a:lstStyle/>
          <a:p>
            <a:pPr algn="ctr" fontAlgn="auto">
              <a:spcBef>
                <a:spcPts val="0"/>
              </a:spcBef>
              <a:spcAft>
                <a:spcPts val="0"/>
              </a:spcAft>
              <a:defRPr/>
            </a:pPr>
            <a:r>
              <a:rPr lang="ja-JP" altLang="en-US" sz="1000" dirty="0">
                <a:solidFill>
                  <a:schemeClr val="tx1">
                    <a:lumMod val="85000"/>
                    <a:lumOff val="15000"/>
                  </a:schemeClr>
                </a:solidFill>
                <a:latin typeface="BIZ UDPGothic" panose="020B0400000000000000" pitchFamily="34" charset="-128"/>
                <a:ea typeface="BIZ UDPGothic" panose="020B0400000000000000" pitchFamily="34" charset="-128"/>
              </a:rPr>
              <a:t>（北海道自動車産業ゾーン事務局宛）</a:t>
            </a:r>
            <a:endParaRPr lang="en-US" altLang="en-US" sz="1000" dirty="0">
              <a:solidFill>
                <a:schemeClr val="tx1">
                  <a:lumMod val="85000"/>
                  <a:lumOff val="15000"/>
                </a:schemeClr>
              </a:solidFill>
              <a:latin typeface="BIZ UDPGothic" panose="020B0400000000000000" pitchFamily="34" charset="-128"/>
              <a:ea typeface="BIZ UDPGothic" panose="020B0400000000000000" pitchFamily="34" charset="-128"/>
            </a:endParaRPr>
          </a:p>
        </p:txBody>
      </p:sp>
      <p:sp>
        <p:nvSpPr>
          <p:cNvPr id="25" name="正方形/長方形 24"/>
          <p:cNvSpPr/>
          <p:nvPr/>
        </p:nvSpPr>
        <p:spPr>
          <a:xfrm>
            <a:off x="2957856" y="88393"/>
            <a:ext cx="3811244" cy="98212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BIZ UDPGothic" panose="020B0400000000000000" pitchFamily="34" charset="-128"/>
              <a:ea typeface="BIZ UDPGothic" panose="020B0400000000000000" pitchFamily="34" charset="-128"/>
            </a:endParaRPr>
          </a:p>
        </p:txBody>
      </p:sp>
      <p:sp>
        <p:nvSpPr>
          <p:cNvPr id="29" name="テキスト ボックス 28"/>
          <p:cNvSpPr txBox="1"/>
          <p:nvPr/>
        </p:nvSpPr>
        <p:spPr>
          <a:xfrm>
            <a:off x="0" y="7402823"/>
            <a:ext cx="6654509" cy="923330"/>
          </a:xfrm>
          <a:prstGeom prst="rect">
            <a:avLst/>
          </a:prstGeom>
          <a:noFill/>
        </p:spPr>
        <p:txBody>
          <a:bodyPr wrap="square" anchor="b">
            <a:spAutoFit/>
          </a:bodyPr>
          <a:lstStyle/>
          <a:p>
            <a:pPr fontAlgn="auto">
              <a:lnSpc>
                <a:spcPct val="150000"/>
              </a:lnSpc>
              <a:spcBef>
                <a:spcPts val="0"/>
              </a:spcBef>
              <a:spcAft>
                <a:spcPts val="0"/>
              </a:spcAft>
              <a:defRPr/>
            </a:pPr>
            <a:r>
              <a:rPr lang="en-US" altLang="ja-JP" sz="900" dirty="0">
                <a:latin typeface="BIZ UDPGothic" panose="020B0400000000000000" pitchFamily="34" charset="-128"/>
                <a:ea typeface="BIZ UDPGothic" panose="020B0400000000000000" pitchFamily="34" charset="-128"/>
              </a:rPr>
              <a:t>●</a:t>
            </a:r>
            <a:r>
              <a:rPr lang="ja-JP" altLang="en-US" sz="900" dirty="0">
                <a:latin typeface="BIZ UDPGothic" panose="020B0400000000000000" pitchFamily="34" charset="-128"/>
                <a:ea typeface="BIZ UDPGothic" panose="020B0400000000000000" pitchFamily="34" charset="-128"/>
              </a:rPr>
              <a:t>お申し込みについて</a:t>
            </a:r>
            <a:endParaRPr lang="en-US" altLang="ja-JP" sz="900" dirty="0">
              <a:latin typeface="BIZ UDPGothic" panose="020B0400000000000000" pitchFamily="34" charset="-128"/>
              <a:ea typeface="BIZ UDPGothic" panose="020B0400000000000000" pitchFamily="34" charset="-128"/>
            </a:endParaRPr>
          </a:p>
          <a:p>
            <a:pPr fontAlgn="auto">
              <a:lnSpc>
                <a:spcPct val="150000"/>
              </a:lnSpc>
              <a:spcBef>
                <a:spcPts val="0"/>
              </a:spcBef>
              <a:spcAft>
                <a:spcPts val="0"/>
              </a:spcAft>
              <a:defRPr/>
            </a:pPr>
            <a:r>
              <a:rPr lang="ja-JP" altLang="en-US" sz="900" dirty="0">
                <a:latin typeface="BIZ UDPGothic" panose="020B0400000000000000" pitchFamily="34" charset="-128"/>
                <a:ea typeface="BIZ UDPGothic" panose="020B0400000000000000" pitchFamily="34" charset="-128"/>
              </a:rPr>
              <a:t>・上記申込書に必要事項をご記入の上</a:t>
            </a:r>
            <a:r>
              <a:rPr lang="ja-JP" altLang="en-US" sz="900" dirty="0" smtClean="0">
                <a:latin typeface="BIZ UDPGothic" panose="020B0400000000000000" pitchFamily="34" charset="-128"/>
                <a:ea typeface="BIZ UDPGothic" panose="020B0400000000000000" pitchFamily="34" charset="-128"/>
              </a:rPr>
              <a:t>、</a:t>
            </a:r>
            <a:r>
              <a:rPr lang="en-US" altLang="ja-JP" sz="900" dirty="0" smtClean="0">
                <a:latin typeface="BIZ UDPGothic" panose="020B0400000000000000" pitchFamily="34" charset="-128"/>
                <a:ea typeface="BIZ UDPGothic" panose="020B0400000000000000" pitchFamily="34" charset="-128"/>
              </a:rPr>
              <a:t>E-mail</a:t>
            </a:r>
            <a:r>
              <a:rPr lang="ja-JP" altLang="en-US" sz="900" dirty="0" smtClean="0">
                <a:latin typeface="BIZ UDPGothic" panose="020B0400000000000000" pitchFamily="34" charset="-128"/>
                <a:ea typeface="BIZ UDPGothic" panose="020B0400000000000000" pitchFamily="34" charset="-128"/>
              </a:rPr>
              <a:t>または</a:t>
            </a:r>
            <a:r>
              <a:rPr lang="en-US" altLang="ja-JP" sz="900" dirty="0" smtClean="0">
                <a:latin typeface="BIZ UDPGothic" panose="020B0400000000000000" pitchFamily="34" charset="-128"/>
                <a:ea typeface="BIZ UDPGothic" panose="020B0400000000000000" pitchFamily="34" charset="-128"/>
              </a:rPr>
              <a:t>FAX</a:t>
            </a:r>
            <a:r>
              <a:rPr lang="ja-JP" altLang="en-US" sz="900" dirty="0" err="1" smtClean="0">
                <a:latin typeface="BIZ UDPGothic" panose="020B0400000000000000" pitchFamily="34" charset="-128"/>
                <a:ea typeface="BIZ UDPGothic" panose="020B0400000000000000" pitchFamily="34" charset="-128"/>
              </a:rPr>
              <a:t>にて</a:t>
            </a:r>
            <a:r>
              <a:rPr lang="ja-JP" altLang="en-US" sz="900" dirty="0">
                <a:latin typeface="BIZ UDPGothic" panose="020B0400000000000000" pitchFamily="34" charset="-128"/>
                <a:ea typeface="BIZ UDPGothic" panose="020B0400000000000000" pitchFamily="34" charset="-128"/>
              </a:rPr>
              <a:t>お申し込みください。</a:t>
            </a:r>
          </a:p>
          <a:p>
            <a:pPr fontAlgn="auto">
              <a:lnSpc>
                <a:spcPct val="150000"/>
              </a:lnSpc>
              <a:spcBef>
                <a:spcPts val="0"/>
              </a:spcBef>
              <a:spcAft>
                <a:spcPts val="0"/>
              </a:spcAft>
              <a:defRPr/>
            </a:pPr>
            <a:r>
              <a:rPr lang="ja-JP" altLang="en-US" sz="900" dirty="0">
                <a:latin typeface="BIZ UDPGothic" panose="020B0400000000000000" pitchFamily="34" charset="-128"/>
                <a:ea typeface="BIZ UDPGothic" panose="020B0400000000000000" pitchFamily="34" charset="-128"/>
              </a:rPr>
              <a:t>・本書にて取得したご担当者様の個人情報については、出展に関する確認および展示当日に関する連絡等で利用いたします。</a:t>
            </a:r>
            <a:endParaRPr lang="en-US" altLang="ja-JP" sz="900" dirty="0">
              <a:latin typeface="BIZ UDPGothic" panose="020B0400000000000000" pitchFamily="34" charset="-128"/>
              <a:ea typeface="BIZ UDPGothic" panose="020B0400000000000000" pitchFamily="34" charset="-128"/>
            </a:endParaRPr>
          </a:p>
          <a:p>
            <a:pPr fontAlgn="auto">
              <a:lnSpc>
                <a:spcPct val="150000"/>
              </a:lnSpc>
              <a:spcBef>
                <a:spcPts val="0"/>
              </a:spcBef>
              <a:spcAft>
                <a:spcPts val="0"/>
              </a:spcAft>
              <a:defRPr/>
            </a:pPr>
            <a:r>
              <a:rPr lang="ja-JP" altLang="en-US" sz="900" dirty="0">
                <a:latin typeface="BIZ UDPGothic" panose="020B0400000000000000" pitchFamily="34" charset="-128"/>
                <a:ea typeface="BIZ UDPGothic" panose="020B0400000000000000" pitchFamily="34" charset="-128"/>
              </a:rPr>
              <a:t>・ご不明な点やご質問がございましたら、下記出展窓口までご連絡ください。</a:t>
            </a:r>
          </a:p>
        </p:txBody>
      </p:sp>
      <p:sp>
        <p:nvSpPr>
          <p:cNvPr id="11" name="テキスト ボックス 14"/>
          <p:cNvSpPr txBox="1">
            <a:spLocks noChangeArrowheads="1"/>
          </p:cNvSpPr>
          <p:nvPr/>
        </p:nvSpPr>
        <p:spPr bwMode="auto">
          <a:xfrm>
            <a:off x="1131888" y="1223009"/>
            <a:ext cx="4521199" cy="338554"/>
          </a:xfrm>
          <a:prstGeom prst="rect">
            <a:avLst/>
          </a:prstGeom>
          <a:noFill/>
          <a:ln w="9525">
            <a:noFill/>
            <a:miter lim="800000"/>
            <a:headEnd/>
            <a:tailEnd/>
          </a:ln>
        </p:spPr>
        <p:txBody>
          <a:bodyPr wrap="square">
            <a:spAutoFit/>
          </a:bodyPr>
          <a:lstStyle/>
          <a:p>
            <a:pPr algn="ctr"/>
            <a:r>
              <a:rPr lang="ja-JP" altLang="en-US" sz="1600" b="1" dirty="0">
                <a:solidFill>
                  <a:srgbClr val="C00000"/>
                </a:solidFill>
                <a:latin typeface="BIZ UDPGothic" panose="020B0400000000000000" pitchFamily="34" charset="-128"/>
                <a:ea typeface="BIZ UDPGothic" panose="020B0400000000000000" pitchFamily="34" charset="-128"/>
              </a:rPr>
              <a:t>申込期限　</a:t>
            </a:r>
            <a:r>
              <a:rPr lang="en-US" altLang="ja-JP" sz="1600" b="1" dirty="0">
                <a:solidFill>
                  <a:srgbClr val="C00000"/>
                </a:solidFill>
                <a:latin typeface="BIZ UDPGothic" panose="020B0400000000000000" pitchFamily="34" charset="-128"/>
                <a:ea typeface="BIZ UDPGothic" panose="020B0400000000000000" pitchFamily="34" charset="-128"/>
              </a:rPr>
              <a:t>2023</a:t>
            </a:r>
            <a:r>
              <a:rPr lang="ja-JP" altLang="en-US" sz="1600" b="1" dirty="0">
                <a:solidFill>
                  <a:srgbClr val="C00000"/>
                </a:solidFill>
                <a:latin typeface="BIZ UDPGothic" panose="020B0400000000000000" pitchFamily="34" charset="-128"/>
                <a:ea typeface="BIZ UDPGothic" panose="020B0400000000000000" pitchFamily="34" charset="-128"/>
              </a:rPr>
              <a:t>年</a:t>
            </a:r>
            <a:r>
              <a:rPr lang="en-US" altLang="ja-JP" sz="1600" b="1" dirty="0" smtClean="0">
                <a:solidFill>
                  <a:srgbClr val="C00000"/>
                </a:solidFill>
                <a:latin typeface="BIZ UDPGothic" panose="020B0400000000000000" pitchFamily="34" charset="-128"/>
                <a:ea typeface="BIZ UDPGothic" panose="020B0400000000000000" pitchFamily="34" charset="-128"/>
              </a:rPr>
              <a:t>1</a:t>
            </a:r>
            <a:r>
              <a:rPr lang="ja-JP" altLang="en-US" sz="1600" b="1" dirty="0" smtClean="0">
                <a:solidFill>
                  <a:srgbClr val="C00000"/>
                </a:solidFill>
                <a:latin typeface="BIZ UDPGothic" panose="020B0400000000000000" pitchFamily="34" charset="-128"/>
                <a:ea typeface="BIZ UDPGothic" panose="020B0400000000000000" pitchFamily="34" charset="-128"/>
              </a:rPr>
              <a:t>１月１５日（水）</a:t>
            </a:r>
            <a:r>
              <a:rPr lang="ja-JP" altLang="en-US" sz="1600" b="1" dirty="0">
                <a:solidFill>
                  <a:srgbClr val="C00000"/>
                </a:solidFill>
                <a:latin typeface="BIZ UDPGothic" panose="020B0400000000000000" pitchFamily="34" charset="-128"/>
                <a:ea typeface="BIZ UDPGothic" panose="020B0400000000000000" pitchFamily="34" charset="-128"/>
              </a:rPr>
              <a:t>　</a:t>
            </a:r>
            <a:r>
              <a:rPr lang="en-US" altLang="ja-JP" sz="1600" b="1" dirty="0">
                <a:solidFill>
                  <a:srgbClr val="C00000"/>
                </a:solidFill>
                <a:latin typeface="BIZ UDPGothic" panose="020B0400000000000000" pitchFamily="34" charset="-128"/>
                <a:ea typeface="BIZ UDPGothic" panose="020B0400000000000000" pitchFamily="34" charset="-128"/>
              </a:rPr>
              <a:t>【</a:t>
            </a:r>
            <a:r>
              <a:rPr lang="ja-JP" altLang="en-US" sz="1600" b="1" dirty="0">
                <a:solidFill>
                  <a:srgbClr val="C00000"/>
                </a:solidFill>
                <a:latin typeface="BIZ UDPGothic" panose="020B0400000000000000" pitchFamily="34" charset="-128"/>
                <a:ea typeface="BIZ UDPGothic" panose="020B0400000000000000" pitchFamily="34" charset="-128"/>
              </a:rPr>
              <a:t>必着</a:t>
            </a:r>
            <a:r>
              <a:rPr lang="en-US" altLang="ja-JP" sz="1600" b="1" dirty="0">
                <a:solidFill>
                  <a:srgbClr val="C00000"/>
                </a:solidFill>
                <a:latin typeface="BIZ UDPGothic" panose="020B0400000000000000" pitchFamily="34" charset="-128"/>
                <a:ea typeface="BIZ UDPGothic" panose="020B0400000000000000" pitchFamily="34" charset="-128"/>
              </a:rPr>
              <a:t>】</a:t>
            </a:r>
            <a:endParaRPr lang="ja-JP" altLang="en-US" sz="1600" b="1" dirty="0">
              <a:solidFill>
                <a:srgbClr val="C00000"/>
              </a:solidFill>
              <a:latin typeface="BIZ UDPGothic" panose="020B0400000000000000" pitchFamily="34" charset="-128"/>
              <a:ea typeface="BIZ UDPGothic" panose="020B0400000000000000" pitchFamily="34" charset="-128"/>
            </a:endParaRPr>
          </a:p>
        </p:txBody>
      </p:sp>
      <p:sp>
        <p:nvSpPr>
          <p:cNvPr id="30" name="テキスト ボックス 29"/>
          <p:cNvSpPr txBox="1"/>
          <p:nvPr/>
        </p:nvSpPr>
        <p:spPr>
          <a:xfrm>
            <a:off x="-11563" y="1480862"/>
            <a:ext cx="1082348" cy="246221"/>
          </a:xfrm>
          <a:prstGeom prst="rect">
            <a:avLst/>
          </a:prstGeom>
          <a:noFill/>
        </p:spPr>
        <p:txBody>
          <a:bodyPr wrap="none" anchor="b">
            <a:spAutoFit/>
          </a:bodyPr>
          <a:lstStyle/>
          <a:p>
            <a:pPr fontAlgn="auto">
              <a:spcBef>
                <a:spcPts val="0"/>
              </a:spcBef>
              <a:spcAft>
                <a:spcPts val="0"/>
              </a:spcAft>
              <a:defRPr/>
            </a:pPr>
            <a:r>
              <a:rPr lang="ja-JP" altLang="en-US" sz="1000" dirty="0">
                <a:solidFill>
                  <a:schemeClr val="tx1">
                    <a:lumMod val="85000"/>
                    <a:lumOff val="15000"/>
                  </a:schemeClr>
                </a:solidFill>
                <a:latin typeface="BIZ UDPGothic" panose="020B0400000000000000" pitchFamily="34" charset="-128"/>
                <a:ea typeface="BIZ UDPGothic" panose="020B0400000000000000" pitchFamily="34" charset="-128"/>
              </a:rPr>
              <a:t>●出展団体情報</a:t>
            </a:r>
            <a:endParaRPr lang="en-US" altLang="ja-JP" sz="1000" dirty="0">
              <a:solidFill>
                <a:schemeClr val="tx1">
                  <a:lumMod val="85000"/>
                  <a:lumOff val="15000"/>
                </a:schemeClr>
              </a:solidFill>
              <a:latin typeface="BIZ UDPGothic" panose="020B0400000000000000" pitchFamily="34" charset="-128"/>
              <a:ea typeface="BIZ UDPGothic" panose="020B0400000000000000" pitchFamily="34" charset="-128"/>
            </a:endParaRPr>
          </a:p>
        </p:txBody>
      </p:sp>
      <p:sp>
        <p:nvSpPr>
          <p:cNvPr id="4" name="Text Box 13">
            <a:extLst>
              <a:ext uri="{FF2B5EF4-FFF2-40B4-BE49-F238E27FC236}">
                <a16:creationId xmlns:a16="http://schemas.microsoft.com/office/drawing/2014/main" id="{39683A8C-13A5-ADAE-56C0-BAC5E4589D93}"/>
              </a:ext>
            </a:extLst>
          </p:cNvPr>
          <p:cNvSpPr txBox="1">
            <a:spLocks noChangeArrowheads="1"/>
          </p:cNvSpPr>
          <p:nvPr/>
        </p:nvSpPr>
        <p:spPr bwMode="auto">
          <a:xfrm>
            <a:off x="117738" y="9224289"/>
            <a:ext cx="974947" cy="252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Arial" charset="0"/>
                <a:ea typeface="ＭＳ Ｐゴシック" charset="0"/>
                <a:cs typeface="ＭＳ Ｐゴシック" charset="0"/>
              </a:defRPr>
            </a:lvl1pPr>
            <a:lvl2pPr>
              <a:defRPr kumimoji="1" sz="2800">
                <a:solidFill>
                  <a:schemeClr val="tx1"/>
                </a:solidFill>
                <a:latin typeface="Arial" charset="0"/>
                <a:ea typeface="ＭＳ Ｐゴシック" charset="0"/>
                <a:cs typeface="ＭＳ Ｐゴシック" charset="0"/>
              </a:defRPr>
            </a:lvl2pPr>
            <a:lvl3pPr>
              <a:defRPr kumimoji="1" sz="2400">
                <a:solidFill>
                  <a:schemeClr val="tx1"/>
                </a:solidFill>
                <a:latin typeface="Arial" charset="0"/>
                <a:ea typeface="ＭＳ Ｐゴシック" charset="0"/>
                <a:cs typeface="ＭＳ Ｐゴシック" charset="0"/>
              </a:defRPr>
            </a:lvl3pPr>
            <a:lvl4pPr>
              <a:defRPr kumimoji="1" sz="2000">
                <a:solidFill>
                  <a:schemeClr val="tx1"/>
                </a:solidFill>
                <a:latin typeface="Arial" charset="0"/>
                <a:ea typeface="ＭＳ Ｐゴシック" charset="0"/>
                <a:cs typeface="ＭＳ Ｐゴシック" charset="0"/>
              </a:defRPr>
            </a:lvl4pPr>
            <a:lvl5pPr>
              <a:defRPr kumimoji="1" sz="2000">
                <a:solidFill>
                  <a:schemeClr val="tx1"/>
                </a:solidFill>
                <a:latin typeface="Arial" charset="0"/>
                <a:ea typeface="ＭＳ Ｐゴシック" charset="0"/>
                <a:cs typeface="ＭＳ Ｐゴシック" charset="0"/>
              </a:defRPr>
            </a:lvl5pPr>
            <a:lvl6pPr eaLnBrk="0" hangingPunct="0">
              <a:defRPr kumimoji="1" sz="2000">
                <a:solidFill>
                  <a:schemeClr val="tx1"/>
                </a:solidFill>
                <a:latin typeface="Arial" charset="0"/>
                <a:ea typeface="ＭＳ Ｐゴシック" charset="0"/>
                <a:cs typeface="ＭＳ Ｐゴシック" charset="0"/>
              </a:defRPr>
            </a:lvl6pPr>
            <a:lvl7pPr eaLnBrk="0" hangingPunct="0">
              <a:defRPr kumimoji="1" sz="2000">
                <a:solidFill>
                  <a:schemeClr val="tx1"/>
                </a:solidFill>
                <a:latin typeface="Arial" charset="0"/>
                <a:ea typeface="ＭＳ Ｐゴシック" charset="0"/>
                <a:cs typeface="ＭＳ Ｐゴシック" charset="0"/>
              </a:defRPr>
            </a:lvl7pPr>
            <a:lvl8pPr eaLnBrk="0" hangingPunct="0">
              <a:defRPr kumimoji="1" sz="2000">
                <a:solidFill>
                  <a:schemeClr val="tx1"/>
                </a:solidFill>
                <a:latin typeface="Arial" charset="0"/>
                <a:ea typeface="ＭＳ Ｐゴシック" charset="0"/>
                <a:cs typeface="ＭＳ Ｐゴシック" charset="0"/>
              </a:defRPr>
            </a:lvl8pPr>
            <a:lvl9pPr eaLnBrk="0" hangingPunct="0">
              <a:defRPr kumimoji="1" sz="2000">
                <a:solidFill>
                  <a:schemeClr val="tx1"/>
                </a:solidFill>
                <a:latin typeface="Arial" charset="0"/>
                <a:ea typeface="ＭＳ Ｐゴシック" charset="0"/>
                <a:cs typeface="ＭＳ Ｐゴシック" charset="0"/>
              </a:defRPr>
            </a:lvl9pPr>
          </a:lstStyle>
          <a:p>
            <a:pPr>
              <a:lnSpc>
                <a:spcPct val="110000"/>
              </a:lnSpc>
            </a:pPr>
            <a:r>
              <a:rPr lang="en-US" altLang="ja-JP" sz="1100" dirty="0">
                <a:latin typeface="BIZ UDPGothic" panose="020B0400000000000000" pitchFamily="34" charset="-128"/>
                <a:ea typeface="BIZ UDPGothic" panose="020B0400000000000000" pitchFamily="34" charset="-128"/>
              </a:rPr>
              <a:t>【</a:t>
            </a:r>
            <a:r>
              <a:rPr lang="ja-JP" altLang="en-US" sz="1100">
                <a:latin typeface="BIZ UDPGothic" panose="020B0400000000000000" pitchFamily="34" charset="-128"/>
                <a:ea typeface="BIZ UDPGothic" panose="020B0400000000000000" pitchFamily="34" charset="-128"/>
              </a:rPr>
              <a:t> お問合せ </a:t>
            </a:r>
            <a:r>
              <a:rPr lang="en-US" altLang="ja-JP" sz="1100" dirty="0">
                <a:latin typeface="BIZ UDPGothic" panose="020B0400000000000000" pitchFamily="34" charset="-128"/>
                <a:ea typeface="BIZ UDPGothic" panose="020B0400000000000000" pitchFamily="34" charset="-128"/>
              </a:rPr>
              <a:t>】</a:t>
            </a:r>
          </a:p>
        </p:txBody>
      </p:sp>
      <p:sp>
        <p:nvSpPr>
          <p:cNvPr id="5" name="テキスト ボックス 4">
            <a:extLst>
              <a:ext uri="{FF2B5EF4-FFF2-40B4-BE49-F238E27FC236}">
                <a16:creationId xmlns:a16="http://schemas.microsoft.com/office/drawing/2014/main" id="{596EDC9F-3222-B0E2-589B-6A0C44EF58CF}"/>
              </a:ext>
            </a:extLst>
          </p:cNvPr>
          <p:cNvSpPr txBox="1"/>
          <p:nvPr/>
        </p:nvSpPr>
        <p:spPr>
          <a:xfrm>
            <a:off x="2957855" y="9184214"/>
            <a:ext cx="5684495" cy="584775"/>
          </a:xfrm>
          <a:prstGeom prst="rect">
            <a:avLst/>
          </a:prstGeom>
          <a:noFill/>
        </p:spPr>
        <p:txBody>
          <a:bodyPr wrap="square" rtlCol="0">
            <a:spAutoFit/>
          </a:bodyPr>
          <a:lstStyle/>
          <a:p>
            <a:r>
              <a:rPr lang="ja-JP" altLang="en-US" sz="800" dirty="0">
                <a:latin typeface="BIZ UDPGothic" panose="020B0400000000000000" pitchFamily="34" charset="-128"/>
                <a:ea typeface="BIZ UDPGothic" panose="020B0400000000000000" pitchFamily="34" charset="-128"/>
              </a:rPr>
              <a:t>北海道自動車産業ゾーン事務局</a:t>
            </a:r>
            <a:endParaRPr lang="en-US" altLang="ja-JP" sz="800" dirty="0">
              <a:latin typeface="BIZ UDPGothic" panose="020B0400000000000000" pitchFamily="34" charset="-128"/>
              <a:ea typeface="BIZ UDPGothic" panose="020B0400000000000000" pitchFamily="34" charset="-128"/>
            </a:endParaRPr>
          </a:p>
          <a:p>
            <a:r>
              <a:rPr lang="en-US" altLang="ja-JP" sz="800" dirty="0">
                <a:latin typeface="BIZ UDPGothic" panose="020B0400000000000000" pitchFamily="34" charset="-128"/>
                <a:ea typeface="BIZ UDPGothic" panose="020B0400000000000000" pitchFamily="34" charset="-128"/>
              </a:rPr>
              <a:t>TEL</a:t>
            </a:r>
            <a:r>
              <a:rPr lang="ja-JP" altLang="en-US" sz="800" dirty="0">
                <a:latin typeface="BIZ UDPGothic" panose="020B0400000000000000" pitchFamily="34" charset="-128"/>
                <a:ea typeface="BIZ UDPGothic" panose="020B0400000000000000" pitchFamily="34" charset="-128"/>
              </a:rPr>
              <a:t>：</a:t>
            </a:r>
            <a:r>
              <a:rPr lang="en-US" altLang="ja-JP" sz="800" dirty="0">
                <a:latin typeface="BIZ UDPGothic" panose="020B0400000000000000" pitchFamily="34" charset="-128"/>
                <a:ea typeface="BIZ UDPGothic" panose="020B0400000000000000" pitchFamily="34" charset="-128"/>
              </a:rPr>
              <a:t>011-613-5500</a:t>
            </a:r>
            <a:r>
              <a:rPr lang="ja-JP" altLang="en-US" sz="800" dirty="0">
                <a:latin typeface="BIZ UDPGothic" panose="020B0400000000000000" pitchFamily="34" charset="-128"/>
                <a:ea typeface="BIZ UDPGothic" panose="020B0400000000000000" pitchFamily="34" charset="-128"/>
              </a:rPr>
              <a:t>　</a:t>
            </a:r>
            <a:r>
              <a:rPr lang="en-US" altLang="ja-JP" sz="800" dirty="0">
                <a:latin typeface="BIZ UDPGothic" panose="020B0400000000000000" pitchFamily="34" charset="-128"/>
                <a:ea typeface="BIZ UDPGothic" panose="020B0400000000000000" pitchFamily="34" charset="-128"/>
              </a:rPr>
              <a:t>※</a:t>
            </a:r>
            <a:r>
              <a:rPr lang="ja-JP" altLang="en-US" sz="800" dirty="0">
                <a:latin typeface="BIZ UDPGothic" panose="020B0400000000000000" pitchFamily="34" charset="-128"/>
                <a:ea typeface="BIZ UDPGothic" panose="020B0400000000000000" pitchFamily="34" charset="-128"/>
              </a:rPr>
              <a:t>受付時間</a:t>
            </a:r>
            <a:r>
              <a:rPr lang="en-US" altLang="ja-JP" sz="800" dirty="0">
                <a:latin typeface="BIZ UDPGothic" panose="020B0400000000000000" pitchFamily="34" charset="-128"/>
                <a:ea typeface="BIZ UDPGothic" panose="020B0400000000000000" pitchFamily="34" charset="-128"/>
              </a:rPr>
              <a:t>10</a:t>
            </a:r>
            <a:r>
              <a:rPr lang="ja-JP" altLang="en-US" sz="800" dirty="0">
                <a:latin typeface="BIZ UDPGothic" panose="020B0400000000000000" pitchFamily="34" charset="-128"/>
                <a:ea typeface="BIZ UDPGothic" panose="020B0400000000000000" pitchFamily="34" charset="-128"/>
              </a:rPr>
              <a:t>：</a:t>
            </a:r>
            <a:r>
              <a:rPr lang="en-US" altLang="ja-JP" sz="800" dirty="0">
                <a:latin typeface="BIZ UDPGothic" panose="020B0400000000000000" pitchFamily="34" charset="-128"/>
                <a:ea typeface="BIZ UDPGothic" panose="020B0400000000000000" pitchFamily="34" charset="-128"/>
              </a:rPr>
              <a:t>00</a:t>
            </a:r>
            <a:r>
              <a:rPr lang="ja-JP" altLang="en-US" sz="800" dirty="0">
                <a:latin typeface="BIZ UDPGothic" panose="020B0400000000000000" pitchFamily="34" charset="-128"/>
                <a:ea typeface="BIZ UDPGothic" panose="020B0400000000000000" pitchFamily="34" charset="-128"/>
              </a:rPr>
              <a:t>～</a:t>
            </a:r>
            <a:r>
              <a:rPr lang="en-US" altLang="ja-JP" sz="800" dirty="0">
                <a:latin typeface="BIZ UDPGothic" panose="020B0400000000000000" pitchFamily="34" charset="-128"/>
                <a:ea typeface="BIZ UDPGothic" panose="020B0400000000000000" pitchFamily="34" charset="-128"/>
              </a:rPr>
              <a:t>17</a:t>
            </a:r>
            <a:r>
              <a:rPr lang="ja-JP" altLang="en-US" sz="800" dirty="0">
                <a:latin typeface="BIZ UDPGothic" panose="020B0400000000000000" pitchFamily="34" charset="-128"/>
                <a:ea typeface="BIZ UDPGothic" panose="020B0400000000000000" pitchFamily="34" charset="-128"/>
              </a:rPr>
              <a:t>：</a:t>
            </a:r>
            <a:r>
              <a:rPr lang="en-US" altLang="ja-JP" sz="800" dirty="0">
                <a:latin typeface="BIZ UDPGothic" panose="020B0400000000000000" pitchFamily="34" charset="-128"/>
                <a:ea typeface="BIZ UDPGothic" panose="020B0400000000000000" pitchFamily="34" charset="-128"/>
              </a:rPr>
              <a:t>00</a:t>
            </a:r>
            <a:r>
              <a:rPr lang="ja-JP" altLang="en-US" sz="800" dirty="0">
                <a:latin typeface="BIZ UDPGothic" panose="020B0400000000000000" pitchFamily="34" charset="-128"/>
                <a:ea typeface="BIZ UDPGothic" panose="020B0400000000000000" pitchFamily="34" charset="-128"/>
              </a:rPr>
              <a:t>／土・日・祝日を除く</a:t>
            </a:r>
            <a:endParaRPr lang="en-US" altLang="ja-JP" sz="800" dirty="0">
              <a:latin typeface="BIZ UDPGothic" panose="020B0400000000000000" pitchFamily="34" charset="-128"/>
              <a:ea typeface="BIZ UDPGothic" panose="020B0400000000000000" pitchFamily="34" charset="-128"/>
            </a:endParaRPr>
          </a:p>
          <a:p>
            <a:r>
              <a:rPr lang="en-US" altLang="ja-JP" sz="800" dirty="0">
                <a:latin typeface="BIZ UDPGothic" panose="020B0400000000000000" pitchFamily="34" charset="-128"/>
                <a:ea typeface="BIZ UDPGothic" panose="020B0400000000000000" pitchFamily="34" charset="-128"/>
              </a:rPr>
              <a:t>FAX</a:t>
            </a:r>
            <a:r>
              <a:rPr lang="ja-JP" altLang="en-US" sz="800" dirty="0">
                <a:latin typeface="BIZ UDPGothic" panose="020B0400000000000000" pitchFamily="34" charset="-128"/>
                <a:ea typeface="BIZ UDPGothic" panose="020B0400000000000000" pitchFamily="34" charset="-128"/>
              </a:rPr>
              <a:t>：</a:t>
            </a:r>
            <a:r>
              <a:rPr lang="en-US" altLang="ja-JP" sz="800" dirty="0">
                <a:latin typeface="BIZ UDPGothic" panose="020B0400000000000000" pitchFamily="34" charset="-128"/>
                <a:ea typeface="BIZ UDPGothic" panose="020B0400000000000000" pitchFamily="34" charset="-128"/>
              </a:rPr>
              <a:t>011-622-5029</a:t>
            </a:r>
          </a:p>
          <a:p>
            <a:r>
              <a:rPr lang="en-US" altLang="ja-JP" sz="800" dirty="0">
                <a:latin typeface="BIZ UDPGothic" panose="020B0400000000000000" pitchFamily="34" charset="-128"/>
                <a:ea typeface="BIZ UDPGothic" panose="020B0400000000000000" pitchFamily="34" charset="-128"/>
              </a:rPr>
              <a:t>Email</a:t>
            </a:r>
            <a:r>
              <a:rPr lang="ja-JP" altLang="en-US" sz="800" dirty="0">
                <a:latin typeface="BIZ UDPGothic" panose="020B0400000000000000" pitchFamily="34" charset="-128"/>
                <a:ea typeface="BIZ UDPGothic" panose="020B0400000000000000" pitchFamily="34" charset="-128"/>
              </a:rPr>
              <a:t>：</a:t>
            </a:r>
            <a:r>
              <a:rPr lang="en-US" altLang="ja-JP" sz="800" dirty="0">
                <a:latin typeface="BIZ UDPGothic" panose="020B0400000000000000" pitchFamily="34" charset="-128"/>
                <a:ea typeface="BIZ UDPGothic" panose="020B0400000000000000" pitchFamily="34" charset="-128"/>
              </a:rPr>
              <a:t>hokkaido-zone2024@tcp-sapporo.co.jp</a:t>
            </a:r>
            <a:endParaRPr kumimoji="1" lang="ja-JP" altLang="en-US" sz="800" dirty="0">
              <a:latin typeface="BIZ UDPGothic" panose="020B0400000000000000" pitchFamily="34" charset="-128"/>
              <a:ea typeface="BIZ UDPGothic" panose="020B0400000000000000" pitchFamily="34" charset="-128"/>
            </a:endParaRPr>
          </a:p>
        </p:txBody>
      </p:sp>
      <p:cxnSp>
        <p:nvCxnSpPr>
          <p:cNvPr id="8" name="直線コネクタ 7">
            <a:extLst>
              <a:ext uri="{FF2B5EF4-FFF2-40B4-BE49-F238E27FC236}">
                <a16:creationId xmlns:a16="http://schemas.microsoft.com/office/drawing/2014/main" id="{0B60DF1D-F4CE-C1AA-C2B1-72E68A99EA83}"/>
              </a:ext>
            </a:extLst>
          </p:cNvPr>
          <p:cNvCxnSpPr/>
          <p:nvPr/>
        </p:nvCxnSpPr>
        <p:spPr>
          <a:xfrm>
            <a:off x="80682" y="9096935"/>
            <a:ext cx="668318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2980537" y="122374"/>
            <a:ext cx="3754022" cy="707886"/>
          </a:xfrm>
          <a:prstGeom prst="rect">
            <a:avLst/>
          </a:prstGeom>
          <a:noFill/>
        </p:spPr>
        <p:txBody>
          <a:bodyPr wrap="square">
            <a:spAutoFit/>
          </a:bodyPr>
          <a:lstStyle/>
          <a:p>
            <a:pPr fontAlgn="auto">
              <a:spcBef>
                <a:spcPts val="0"/>
              </a:spcBef>
              <a:spcAft>
                <a:spcPts val="0"/>
              </a:spcAft>
              <a:defRPr/>
            </a:pPr>
            <a:r>
              <a:rPr lang="en-US" altLang="en-US" sz="1400" b="1" dirty="0" smtClean="0">
                <a:solidFill>
                  <a:schemeClr val="tx1">
                    <a:lumMod val="85000"/>
                    <a:lumOff val="15000"/>
                  </a:schemeClr>
                </a:solidFill>
                <a:latin typeface="BIZ UDPGothic" panose="020B0400000000000000" pitchFamily="34" charset="-128"/>
                <a:ea typeface="BIZ UDPGothic" panose="020B0400000000000000" pitchFamily="34" charset="-128"/>
              </a:rPr>
              <a:t>Email</a:t>
            </a:r>
            <a:r>
              <a:rPr lang="ja-JP" altLang="en-US" sz="1400" b="1" dirty="0" smtClean="0">
                <a:solidFill>
                  <a:schemeClr val="tx1">
                    <a:lumMod val="85000"/>
                    <a:lumOff val="15000"/>
                  </a:schemeClr>
                </a:solidFill>
                <a:latin typeface="BIZ UDPGothic" panose="020B0400000000000000" pitchFamily="34" charset="-128"/>
                <a:ea typeface="BIZ UDPGothic" panose="020B0400000000000000" pitchFamily="34" charset="-128"/>
              </a:rPr>
              <a:t>：</a:t>
            </a:r>
            <a:endParaRPr lang="en-US" altLang="en-US" sz="1400" b="1" dirty="0" smtClean="0">
              <a:solidFill>
                <a:schemeClr val="tx1">
                  <a:lumMod val="85000"/>
                  <a:lumOff val="15000"/>
                </a:schemeClr>
              </a:solidFill>
              <a:latin typeface="BIZ UDPGothic" panose="020B0400000000000000" pitchFamily="34" charset="-128"/>
              <a:ea typeface="BIZ UDPGothic" panose="020B0400000000000000" pitchFamily="34" charset="-128"/>
            </a:endParaRPr>
          </a:p>
          <a:p>
            <a:pPr fontAlgn="auto">
              <a:spcBef>
                <a:spcPts val="0"/>
              </a:spcBef>
              <a:spcAft>
                <a:spcPts val="0"/>
              </a:spcAft>
              <a:defRPr/>
            </a:pPr>
            <a:r>
              <a:rPr lang="ja-JP" altLang="en-US" sz="1200" b="1" dirty="0" smtClean="0">
                <a:solidFill>
                  <a:schemeClr val="tx1">
                    <a:lumMod val="85000"/>
                    <a:lumOff val="15000"/>
                  </a:schemeClr>
                </a:solidFill>
                <a:latin typeface="BIZ UDPGothic" panose="020B0400000000000000" pitchFamily="34" charset="-128"/>
                <a:ea typeface="BIZ UDPGothic" panose="020B0400000000000000" pitchFamily="34" charset="-128"/>
              </a:rPr>
              <a:t>　</a:t>
            </a:r>
            <a:r>
              <a:rPr lang="en-US" altLang="en-US" sz="1200" b="1" dirty="0" smtClean="0">
                <a:solidFill>
                  <a:schemeClr val="tx1">
                    <a:lumMod val="85000"/>
                    <a:lumOff val="15000"/>
                  </a:schemeClr>
                </a:solidFill>
                <a:latin typeface="BIZ UDPGothic" panose="020B0400000000000000" pitchFamily="34" charset="-128"/>
                <a:ea typeface="BIZ UDPGothic" panose="020B0400000000000000" pitchFamily="34" charset="-128"/>
              </a:rPr>
              <a:t>hokkaido-zone2024@tcp-sapporo.co.jp</a:t>
            </a:r>
            <a:endParaRPr lang="en-US" altLang="en-US" sz="1100" b="1" dirty="0" smtClean="0">
              <a:solidFill>
                <a:schemeClr val="tx1">
                  <a:lumMod val="85000"/>
                  <a:lumOff val="15000"/>
                </a:schemeClr>
              </a:solidFill>
              <a:latin typeface="BIZ UDPGothic" panose="020B0400000000000000" pitchFamily="34" charset="-128"/>
              <a:ea typeface="BIZ UDPGothic" panose="020B0400000000000000" pitchFamily="34" charset="-128"/>
            </a:endParaRPr>
          </a:p>
          <a:p>
            <a:pPr fontAlgn="auto">
              <a:spcBef>
                <a:spcPts val="0"/>
              </a:spcBef>
              <a:spcAft>
                <a:spcPts val="0"/>
              </a:spcAft>
              <a:defRPr/>
            </a:pPr>
            <a:r>
              <a:rPr lang="en-US" altLang="ja-JP" sz="1400" b="1" dirty="0" smtClean="0">
                <a:solidFill>
                  <a:schemeClr val="tx1">
                    <a:lumMod val="85000"/>
                    <a:lumOff val="15000"/>
                  </a:schemeClr>
                </a:solidFill>
                <a:latin typeface="BIZ UDPGothic" panose="020B0400000000000000" pitchFamily="34" charset="-128"/>
                <a:ea typeface="BIZ UDPGothic" panose="020B0400000000000000" pitchFamily="34" charset="-128"/>
              </a:rPr>
              <a:t>FAX</a:t>
            </a:r>
            <a:r>
              <a:rPr lang="ja-JP" altLang="en-US" sz="1400" b="1" dirty="0" smtClean="0">
                <a:solidFill>
                  <a:schemeClr val="tx1">
                    <a:lumMod val="85000"/>
                    <a:lumOff val="15000"/>
                  </a:schemeClr>
                </a:solidFill>
                <a:latin typeface="BIZ UDPGothic" panose="020B0400000000000000" pitchFamily="34" charset="-128"/>
                <a:ea typeface="BIZ UDPGothic" panose="020B0400000000000000" pitchFamily="34" charset="-128"/>
              </a:rPr>
              <a:t>：</a:t>
            </a:r>
            <a:r>
              <a:rPr lang="en-US" altLang="ja-JP" sz="1400" b="1" dirty="0" smtClean="0">
                <a:solidFill>
                  <a:schemeClr val="tx1">
                    <a:lumMod val="85000"/>
                    <a:lumOff val="15000"/>
                  </a:schemeClr>
                </a:solidFill>
                <a:latin typeface="BIZ UDPGothic" panose="020B0400000000000000" pitchFamily="34" charset="-128"/>
                <a:ea typeface="BIZ UDPGothic" panose="020B0400000000000000" pitchFamily="34" charset="-128"/>
              </a:rPr>
              <a:t> </a:t>
            </a:r>
            <a:r>
              <a:rPr lang="ja-JP" altLang="en-US" sz="1100" b="1" dirty="0">
                <a:solidFill>
                  <a:schemeClr val="tx1">
                    <a:lumMod val="85000"/>
                    <a:lumOff val="15000"/>
                  </a:schemeClr>
                </a:solidFill>
                <a:latin typeface="BIZ UDPGothic" panose="020B0400000000000000" pitchFamily="34" charset="-128"/>
                <a:ea typeface="BIZ UDPGothic" panose="020B0400000000000000" pitchFamily="34" charset="-128"/>
              </a:rPr>
              <a:t>０１１</a:t>
            </a:r>
            <a:r>
              <a:rPr lang="en-US" altLang="ja-JP" sz="1100" b="1" dirty="0">
                <a:solidFill>
                  <a:schemeClr val="tx1">
                    <a:lumMod val="85000"/>
                    <a:lumOff val="15000"/>
                  </a:schemeClr>
                </a:solidFill>
                <a:latin typeface="BIZ UDPGothic" panose="020B0400000000000000" pitchFamily="34" charset="-128"/>
                <a:ea typeface="BIZ UDPGothic" panose="020B0400000000000000" pitchFamily="34" charset="-128"/>
              </a:rPr>
              <a:t>-</a:t>
            </a:r>
            <a:r>
              <a:rPr lang="ja-JP" altLang="en-US" sz="1100" b="1" dirty="0">
                <a:solidFill>
                  <a:schemeClr val="tx1">
                    <a:lumMod val="85000"/>
                    <a:lumOff val="15000"/>
                  </a:schemeClr>
                </a:solidFill>
                <a:latin typeface="BIZ UDPGothic" panose="020B0400000000000000" pitchFamily="34" charset="-128"/>
                <a:ea typeface="BIZ UDPGothic" panose="020B0400000000000000" pitchFamily="34" charset="-128"/>
              </a:rPr>
              <a:t>６２２</a:t>
            </a:r>
            <a:r>
              <a:rPr lang="en-US" altLang="ja-JP" sz="1100" b="1" dirty="0">
                <a:solidFill>
                  <a:schemeClr val="tx1">
                    <a:lumMod val="85000"/>
                    <a:lumOff val="15000"/>
                  </a:schemeClr>
                </a:solidFill>
                <a:latin typeface="BIZ UDPGothic" panose="020B0400000000000000" pitchFamily="34" charset="-128"/>
                <a:ea typeface="BIZ UDPGothic" panose="020B0400000000000000" pitchFamily="34" charset="-128"/>
              </a:rPr>
              <a:t>-</a:t>
            </a:r>
            <a:r>
              <a:rPr lang="ja-JP" altLang="en-US" sz="1100" b="1" dirty="0" smtClean="0">
                <a:solidFill>
                  <a:schemeClr val="tx1">
                    <a:lumMod val="85000"/>
                    <a:lumOff val="15000"/>
                  </a:schemeClr>
                </a:solidFill>
                <a:latin typeface="BIZ UDPGothic" panose="020B0400000000000000" pitchFamily="34" charset="-128"/>
                <a:ea typeface="BIZ UDPGothic" panose="020B0400000000000000" pitchFamily="34" charset="-128"/>
              </a:rPr>
              <a:t>５０２９</a:t>
            </a:r>
            <a:endParaRPr lang="ja-JP" altLang="en-US" sz="1100" b="1" dirty="0">
              <a:solidFill>
                <a:schemeClr val="tx1">
                  <a:lumMod val="85000"/>
                  <a:lumOff val="15000"/>
                </a:schemeClr>
              </a:solidFill>
              <a:latin typeface="BIZ UDPGothic" panose="020B0400000000000000" pitchFamily="34" charset="-128"/>
              <a:ea typeface="BIZ UDPGothic" panose="020B0400000000000000" pitchFamily="34" charset="-128"/>
            </a:endParaRPr>
          </a:p>
        </p:txBody>
      </p:sp>
    </p:spTree>
    <p:extLst>
      <p:ext uri="{BB962C8B-B14F-4D97-AF65-F5344CB8AC3E}">
        <p14:creationId xmlns:p14="http://schemas.microsoft.com/office/powerpoint/2010/main" val="185138790"/>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1051</TotalTime>
  <Words>306</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UDPGothic</vt:lpstr>
      <vt:lpstr>ＭＳ Ｐゴシック</vt:lpstr>
      <vt:lpstr>Arial</vt:lpstr>
      <vt:lpstr>Calibri</vt:lpstr>
      <vt:lpstr>ホワイト</vt:lpstr>
      <vt:lpstr>PowerPoint プレゼンテーション</vt:lpstr>
    </vt:vector>
  </TitlesOfParts>
  <Company>TCP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真智子</dc:creator>
  <cp:lastModifiedBy>氣境＿摩利子</cp:lastModifiedBy>
  <cp:revision>213</cp:revision>
  <cp:lastPrinted>2023-10-31T23:39:59Z</cp:lastPrinted>
  <dcterms:created xsi:type="dcterms:W3CDTF">2017-09-26T03:54:45Z</dcterms:created>
  <dcterms:modified xsi:type="dcterms:W3CDTF">2023-11-08T07:54:11Z</dcterms:modified>
</cp:coreProperties>
</file>